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260" r:id="rId3"/>
    <p:sldId id="285" r:id="rId4"/>
    <p:sldId id="289" r:id="rId5"/>
    <p:sldId id="290" r:id="rId6"/>
    <p:sldId id="291" r:id="rId7"/>
    <p:sldId id="292" r:id="rId8"/>
    <p:sldId id="284" r:id="rId9"/>
    <p:sldId id="293" r:id="rId10"/>
    <p:sldId id="288" r:id="rId11"/>
    <p:sldId id="294" r:id="rId12"/>
    <p:sldId id="295" r:id="rId13"/>
    <p:sldId id="296" r:id="rId14"/>
    <p:sldId id="297" r:id="rId15"/>
    <p:sldId id="298" r:id="rId16"/>
    <p:sldId id="299" r:id="rId17"/>
    <p:sldId id="301" r:id="rId18"/>
    <p:sldId id="300"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4" d="100"/>
          <a:sy n="64" d="100"/>
        </p:scale>
        <p:origin x="6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E262-E09B-4664-7C93-0ECBAE654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C5CEE7-36DD-97B8-9A76-117E0EF8E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714155-ECC6-9813-0F27-8E00A4C42525}"/>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FC8B9D02-AAAA-AAD5-9ADE-0D464109B3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5DC70B-02EF-FB31-40B6-252E04F99B16}"/>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138198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B7AA-BB76-C9CE-CA1E-D89235B0E9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5BC849-DACD-3EB9-E1E2-E73B98F46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CDA7B-5938-2ACE-9561-27BAC016DE15}"/>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90ECA52E-8330-0EAD-0CB1-D73C89B9C0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43B1A3-81D0-7E55-4959-3C0A51AE07CC}"/>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314862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FAC45A-F9FF-B81C-E36C-C919D1A17E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4DC1A0-D04F-96A5-ABF1-98F07A303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724B7F-668B-530A-CDE8-CC697B0F79A7}"/>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9210E9E4-8943-4218-B3BC-E91D9C785C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38749-681E-5569-4C20-7D43644DB0C0}"/>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3518698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9655-85A7-833A-C3D3-2FE016BFD5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CD3CE0-417A-240F-51C2-DE666C584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3060AD-DF40-0403-DDC7-FC877185D38B}"/>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80A50F8E-17AB-17D7-D789-32A8C4D44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C46597-A802-CE0D-121C-EAC95DF883FA}"/>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215572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43A4-94BF-86CC-D73D-33C3EF4613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C4EABB-FBC1-D63F-82DC-437847226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3EE0B-E9D0-C4F3-282C-0E021D366248}"/>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CCA9C65C-2298-E1F4-9FCE-818A8338A4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8FAEF-3225-DD1A-B690-B6EA5A1CE40D}"/>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538906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86C6-FB63-1451-C67C-03A1A89F0B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875EA8-5DFA-9959-93DE-FAF7FCE893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847EA7-637B-BB0B-1889-7651711C62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BB557C-FF3D-8204-4664-A030350B6F6C}"/>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6" name="Footer Placeholder 5">
            <a:extLst>
              <a:ext uri="{FF2B5EF4-FFF2-40B4-BE49-F238E27FC236}">
                <a16:creationId xmlns:a16="http://schemas.microsoft.com/office/drawing/2014/main" id="{7E52586B-3076-A82B-2F9E-7627E65511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079D1A-E334-A702-4860-DDC651CAFDB6}"/>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229482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F66D-D13F-5368-DBE8-C3360AC752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39B262-281E-CAE3-631E-7157F4C147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35764-6E4A-B583-812D-A0D4AA01EB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ECC1FE-662D-9E7A-3F0A-C08509AA1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34416-95F1-52E8-6531-0EB0E505A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DAD8FF-95D8-1CA5-E995-B03E1DF073C2}"/>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8" name="Footer Placeholder 7">
            <a:extLst>
              <a:ext uri="{FF2B5EF4-FFF2-40B4-BE49-F238E27FC236}">
                <a16:creationId xmlns:a16="http://schemas.microsoft.com/office/drawing/2014/main" id="{533CE6AF-7EE7-9371-947F-B983E3A06B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5F98DC-2B49-2FDE-887A-57DCC7E7DE1F}"/>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1086994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55D3-80CA-E8B8-EBA4-993B23DF95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8403C7-AAE2-B0CA-DB32-E15915EA621C}"/>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4" name="Footer Placeholder 3">
            <a:extLst>
              <a:ext uri="{FF2B5EF4-FFF2-40B4-BE49-F238E27FC236}">
                <a16:creationId xmlns:a16="http://schemas.microsoft.com/office/drawing/2014/main" id="{7AE36244-B607-D3B6-BD3A-CFD9AB04D0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E0046E-C4D8-82EB-2642-01877E409B1E}"/>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55014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AADB06-5107-C532-4C22-A5ACF0D4D250}"/>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3" name="Footer Placeholder 2">
            <a:extLst>
              <a:ext uri="{FF2B5EF4-FFF2-40B4-BE49-F238E27FC236}">
                <a16:creationId xmlns:a16="http://schemas.microsoft.com/office/drawing/2014/main" id="{0B8A7D7E-3B87-B2FB-CF93-EB61270759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9965E8-81B6-10E4-5298-126FF2FCE1DC}"/>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319368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4D1D-9227-F2AE-78E0-31EB09FFC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9B4DD9-7898-15DA-7EEB-F6D11A008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70325A-90B0-E1C3-912B-DB84020CA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8A5ED-9ED3-E939-F44B-86C6781947EF}"/>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6" name="Footer Placeholder 5">
            <a:extLst>
              <a:ext uri="{FF2B5EF4-FFF2-40B4-BE49-F238E27FC236}">
                <a16:creationId xmlns:a16="http://schemas.microsoft.com/office/drawing/2014/main" id="{10BD9A64-E4C7-943D-5B71-04891DF179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E84F0E-A263-B6FD-5166-FABF364E4426}"/>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192458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4843-B50E-AB45-51A9-DE8BA2E68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0CFE67-3DD7-4BCE-CF12-C34EE75A0A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450B8-1D12-C867-B3D6-03B1E4DE3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EA2E2-0088-91BB-C32A-ABAE6283376C}"/>
              </a:ext>
            </a:extLst>
          </p:cNvPr>
          <p:cNvSpPr>
            <a:spLocks noGrp="1"/>
          </p:cNvSpPr>
          <p:nvPr>
            <p:ph type="dt" sz="half" idx="10"/>
          </p:nvPr>
        </p:nvSpPr>
        <p:spPr/>
        <p:txBody>
          <a:bodyPr/>
          <a:lstStyle/>
          <a:p>
            <a:fld id="{CDF5BA26-EE8E-4AF9-BF5A-D59DE7DD39C0}" type="datetimeFigureOut">
              <a:rPr lang="en-IN" smtClean="0"/>
              <a:t>28-06-2023</a:t>
            </a:fld>
            <a:endParaRPr lang="en-IN"/>
          </a:p>
        </p:txBody>
      </p:sp>
      <p:sp>
        <p:nvSpPr>
          <p:cNvPr id="6" name="Footer Placeholder 5">
            <a:extLst>
              <a:ext uri="{FF2B5EF4-FFF2-40B4-BE49-F238E27FC236}">
                <a16:creationId xmlns:a16="http://schemas.microsoft.com/office/drawing/2014/main" id="{D4468D4C-52C1-CF12-E412-B234F9CFA9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F19B73-9171-7C09-4B99-814E796FB86D}"/>
              </a:ext>
            </a:extLst>
          </p:cNvPr>
          <p:cNvSpPr>
            <a:spLocks noGrp="1"/>
          </p:cNvSpPr>
          <p:nvPr>
            <p:ph type="sldNum" sz="quarter" idx="12"/>
          </p:nvPr>
        </p:nvSpPr>
        <p:spPr/>
        <p:txBody>
          <a:bodyPr/>
          <a:lstStyle/>
          <a:p>
            <a:fld id="{13E58A5F-FFC0-44B6-919F-77057F5EF1E5}" type="slidenum">
              <a:rPr lang="en-IN" smtClean="0"/>
              <a:t>‹#›</a:t>
            </a:fld>
            <a:endParaRPr lang="en-IN"/>
          </a:p>
        </p:txBody>
      </p:sp>
    </p:spTree>
    <p:extLst>
      <p:ext uri="{BB962C8B-B14F-4D97-AF65-F5344CB8AC3E}">
        <p14:creationId xmlns:p14="http://schemas.microsoft.com/office/powerpoint/2010/main" val="757389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3EEABC-C2EF-5970-207A-F8AEB86E5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523E2D-657B-C46D-E873-1A922FB92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C0D4D6-274E-9A1A-D520-C39D62419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F5BA26-EE8E-4AF9-BF5A-D59DE7DD39C0}" type="datetimeFigureOut">
              <a:rPr lang="en-IN" smtClean="0"/>
              <a:t>28-06-2023</a:t>
            </a:fld>
            <a:endParaRPr lang="en-IN"/>
          </a:p>
        </p:txBody>
      </p:sp>
      <p:sp>
        <p:nvSpPr>
          <p:cNvPr id="5" name="Footer Placeholder 4">
            <a:extLst>
              <a:ext uri="{FF2B5EF4-FFF2-40B4-BE49-F238E27FC236}">
                <a16:creationId xmlns:a16="http://schemas.microsoft.com/office/drawing/2014/main" id="{C9713EE5-2E54-EE8B-023D-764FBCB82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B274C6-BA89-1511-1F78-94CAB29B6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58A5F-FFC0-44B6-919F-77057F5EF1E5}" type="slidenum">
              <a:rPr lang="en-IN" smtClean="0"/>
              <a:t>‹#›</a:t>
            </a:fld>
            <a:endParaRPr lang="en-IN"/>
          </a:p>
        </p:txBody>
      </p:sp>
    </p:spTree>
    <p:extLst>
      <p:ext uri="{BB962C8B-B14F-4D97-AF65-F5344CB8AC3E}">
        <p14:creationId xmlns:p14="http://schemas.microsoft.com/office/powerpoint/2010/main" val="130086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91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3484" y="629804"/>
            <a:ext cx="11176000" cy="5567798"/>
          </a:xfrm>
        </p:spPr>
        <p:txBody>
          <a:bodyPr>
            <a:noAutofit/>
          </a:bodyPr>
          <a:lstStyle/>
          <a:p>
            <a:pPr marL="342900" indent="-342900" algn="just">
              <a:buFont typeface="Arial" panose="020B0604020202020204" pitchFamily="34" charset="0"/>
              <a:buChar char="•"/>
            </a:pPr>
            <a:r>
              <a:rPr lang="en-IN" sz="2000" dirty="0">
                <a:latin typeface="Cabin"/>
              </a:rPr>
              <a:t>RFID chips, barcodes, and QR codes are not suitable for securing physical assets in a tracking process, because they can be copied. Therefore, the counterfeiters could add a tracking feature to their fake products. The idea of tracking physical objects through PUFs is not new, but there is no concept of how this immutable property can be transferred to the digital layer. The blockchain is regarded as an unchangeable data structure due to the decentralized architecture, which is why we will examine how these technologies can be used to secure the distribution pathways of products.</a:t>
            </a:r>
          </a:p>
          <a:p>
            <a:pPr marL="342900" indent="-342900" algn="just">
              <a:buFont typeface="Arial" panose="020B0604020202020204" pitchFamily="34" charset="0"/>
              <a:buChar char="•"/>
            </a:pPr>
            <a:r>
              <a:rPr lang="en-IN" sz="2000" dirty="0">
                <a:latin typeface="Cabin"/>
              </a:rPr>
              <a:t>The drying process results in cracks and patterns that are unique, their origin is chaotic and not predictable. The crack patterns are produced on different granularities in terms of crack size, depending on the varnish used. The resulting pattern can be read as a fingerprint for physical products. This means that each product can be uniquely identified. Some paints lead to fine cracks that can only be seen under a microscope. Other lacquer results in a rough crack pattern, which is already clearly visible in pictures taken with conventional mobile phone cameras.</a:t>
            </a:r>
          </a:p>
          <a:p>
            <a:pPr marL="342900" indent="-342900" algn="just">
              <a:buFont typeface="Arial" panose="020B0604020202020204" pitchFamily="34" charset="0"/>
              <a:buChar char="•"/>
            </a:pPr>
            <a:r>
              <a:rPr lang="en-IN" sz="2000" dirty="0">
                <a:latin typeface="Cabin"/>
              </a:rPr>
              <a:t>These are particularly suitable for use in the supply chain, as these mobile devices are accessible to the mass market. The crack pattern of the varnish is unique if the product packaging or the product itself is provided with it.</a:t>
            </a:r>
          </a:p>
          <a:p>
            <a:pPr algn="just"/>
            <a:endParaRPr lang="en-IN"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Addressing Safety and Security</a:t>
            </a:r>
          </a:p>
          <a:p>
            <a:pPr algn="ctr"/>
            <a:endParaRPr lang="en-IN" sz="2800" dirty="0">
              <a:solidFill>
                <a:schemeClr val="accent1">
                  <a:lumMod val="75000"/>
                </a:schemeClr>
              </a:solidFill>
              <a:latin typeface="Cabin"/>
            </a:endParaRPr>
          </a:p>
        </p:txBody>
      </p:sp>
    </p:spTree>
    <p:extLst>
      <p:ext uri="{BB962C8B-B14F-4D97-AF65-F5344CB8AC3E}">
        <p14:creationId xmlns:p14="http://schemas.microsoft.com/office/powerpoint/2010/main" val="332654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500740" y="644318"/>
            <a:ext cx="11219543" cy="5894369"/>
          </a:xfrm>
        </p:spPr>
        <p:txBody>
          <a:bodyPr>
            <a:noAutofit/>
          </a:bodyPr>
          <a:lstStyle/>
          <a:p>
            <a:pPr marL="342900" indent="-342900" algn="just">
              <a:buFont typeface="Arial" panose="020B0604020202020204" pitchFamily="34" charset="0"/>
              <a:buChar char="•"/>
            </a:pPr>
            <a:r>
              <a:rPr lang="en-IN" sz="2000" dirty="0">
                <a:latin typeface="Cabin"/>
              </a:rPr>
              <a:t>B</a:t>
            </a:r>
            <a:r>
              <a:rPr lang="en-IN" sz="2000" b="0" i="0" dirty="0">
                <a:effectLst/>
                <a:latin typeface="Cabin"/>
              </a:rPr>
              <a:t>lockchain is a data structure or a method to store digital records in a decentralized way – implying that no central authority has access to the operations of this system. As a result of this robust approach, a blockchain-based system is always </a:t>
            </a:r>
            <a:r>
              <a:rPr lang="en-IN" sz="2000" b="0" i="0" dirty="0" err="1">
                <a:effectLst/>
                <a:latin typeface="Cabin"/>
              </a:rPr>
              <a:t>unhackable</a:t>
            </a:r>
            <a:r>
              <a:rPr lang="en-IN" sz="2000" b="0" i="0" dirty="0">
                <a:effectLst/>
                <a:latin typeface="Cabin"/>
              </a:rPr>
              <a:t>, transparent, and of course, immutable as well.</a:t>
            </a:r>
          </a:p>
          <a:p>
            <a:pPr marL="342900" indent="-342900" algn="just">
              <a:buFont typeface="Arial" panose="020B0604020202020204" pitchFamily="34" charset="0"/>
              <a:buChar char="•"/>
            </a:pPr>
            <a:r>
              <a:rPr lang="en-IN" sz="2000" dirty="0">
                <a:latin typeface="Cabin"/>
              </a:rPr>
              <a:t>Data in the blockchain is stored in a decentralized manner. This means data is not stored on one server as in classic software systems. Even cloud systems use centralized servers. Blockchain data is distributed over the network by connected devices, so-called nodes. Blocks are linked to each other resulting in a chained data structure. These blocks are secured by cryptography.</a:t>
            </a: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523220"/>
          </a:xfrm>
          <a:prstGeom prst="rect">
            <a:avLst/>
          </a:prstGeom>
          <a:noFill/>
        </p:spPr>
        <p:txBody>
          <a:bodyPr wrap="square" rtlCol="0">
            <a:spAutoFit/>
          </a:bodyPr>
          <a:lstStyle/>
          <a:p>
            <a:pPr algn="ctr"/>
            <a:r>
              <a:rPr lang="en-US" sz="2800" dirty="0">
                <a:solidFill>
                  <a:schemeClr val="accent1">
                    <a:lumMod val="75000"/>
                  </a:schemeClr>
                </a:solidFill>
              </a:rPr>
              <a:t>Addressing Copyright and (or) Patent of Intellectual Properties</a:t>
            </a:r>
            <a:endParaRPr lang="en-IN" sz="2800" dirty="0">
              <a:solidFill>
                <a:schemeClr val="accent1">
                  <a:lumMod val="75000"/>
                </a:schemeClr>
              </a:solidFill>
              <a:latin typeface="Cabin"/>
            </a:endParaRPr>
          </a:p>
        </p:txBody>
      </p:sp>
    </p:spTree>
    <p:extLst>
      <p:ext uri="{BB962C8B-B14F-4D97-AF65-F5344CB8AC3E}">
        <p14:creationId xmlns:p14="http://schemas.microsoft.com/office/powerpoint/2010/main" val="50174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3483" y="658831"/>
            <a:ext cx="11234057" cy="5894369"/>
          </a:xfrm>
        </p:spPr>
        <p:txBody>
          <a:bodyPr>
            <a:noAutofit/>
          </a:bodyPr>
          <a:lstStyle/>
          <a:p>
            <a:pPr marL="342900" indent="-342900" algn="just">
              <a:buFont typeface="Arial" panose="020B0604020202020204" pitchFamily="34" charset="0"/>
              <a:buChar char="•"/>
            </a:pPr>
            <a:r>
              <a:rPr lang="en-IN" sz="2000" b="0" i="0" dirty="0">
                <a:effectLst/>
                <a:latin typeface="Cabin"/>
              </a:rPr>
              <a:t>By establishing a decentralized ledger for payments (e.g., Bitcoin), blockchain technology could facilitate faster payments at lower fees than banks.</a:t>
            </a:r>
          </a:p>
          <a:p>
            <a:pPr marL="342900" indent="-342900" algn="just">
              <a:buFont typeface="Arial" panose="020B0604020202020204" pitchFamily="34" charset="0"/>
              <a:buChar char="•"/>
            </a:pPr>
            <a:r>
              <a:rPr lang="en-IN" sz="2000" b="0" i="0" dirty="0">
                <a:effectLst/>
                <a:latin typeface="Cabin"/>
              </a:rPr>
              <a:t>Many types of financial assets are already digital, such as when cash is represented as numbers on a screen. But tokens enable certain assets to move swiftly across digital platforms or networks. Opportunities for cross-border trade increase as geographic barriers are removed. Tokenization can unlock new markets for previously frozen, underutilized, or illiquid assets and offers possibilities for new types of fractional ownership.</a:t>
            </a:r>
          </a:p>
          <a:p>
            <a:pPr marL="342900" indent="-342900" algn="just">
              <a:buFont typeface="Arial" panose="020B0604020202020204" pitchFamily="34" charset="0"/>
              <a:buChar char="•"/>
            </a:pPr>
            <a:r>
              <a:rPr lang="en-IN" sz="2000" b="0" i="0" dirty="0">
                <a:effectLst/>
                <a:latin typeface="Cabin"/>
              </a:rPr>
              <a:t>The use of digital assets (sometimes called crypto-currencies) such as XRP (an independent digital asset) can help financial institutions convert funds into the desired currency instantly.</a:t>
            </a:r>
          </a:p>
          <a:p>
            <a:pPr marL="342900" indent="-342900" algn="just">
              <a:buFont typeface="Arial" panose="020B0604020202020204" pitchFamily="34" charset="0"/>
              <a:buChar char="•"/>
            </a:pPr>
            <a:r>
              <a:rPr lang="en-IN" sz="2000" b="0" i="0" dirty="0">
                <a:effectLst/>
                <a:latin typeface="Cabin"/>
              </a:rPr>
              <a:t>The financial ecosystem needs to be looking at implementing thoughtful regulations that can encourage innovative solutions for cross-border payments. At the same time, any implementation of blockchain technology should be done responsibly, with a careful amount of deliberation over the security, risk, and stability of cross-border payment solutions.</a:t>
            </a:r>
            <a:endParaRPr lang="en-IN"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Addressing real-time payment issues</a:t>
            </a:r>
          </a:p>
          <a:p>
            <a:pPr algn="ctr"/>
            <a:endParaRPr lang="en-US" sz="2800" dirty="0">
              <a:solidFill>
                <a:schemeClr val="accent1">
                  <a:lumMod val="75000"/>
                </a:schemeClr>
              </a:solidFill>
            </a:endParaRPr>
          </a:p>
        </p:txBody>
      </p:sp>
    </p:spTree>
    <p:extLst>
      <p:ext uri="{BB962C8B-B14F-4D97-AF65-F5344CB8AC3E}">
        <p14:creationId xmlns:p14="http://schemas.microsoft.com/office/powerpoint/2010/main" val="334160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500742" y="638631"/>
            <a:ext cx="11132455" cy="5711371"/>
          </a:xfrm>
        </p:spPr>
        <p:txBody>
          <a:bodyPr>
            <a:noAutofit/>
          </a:bodyPr>
          <a:lstStyle/>
          <a:p>
            <a:pPr marL="457200" indent="-457200" algn="l">
              <a:lnSpc>
                <a:spcPct val="150000"/>
              </a:lnSpc>
              <a:spcBef>
                <a:spcPct val="0"/>
              </a:spcBef>
              <a:buFont typeface="Arial" panose="020B0604020202020204" pitchFamily="34" charset="0"/>
              <a:buChar char="•"/>
            </a:pPr>
            <a:r>
              <a:rPr lang="en-US" altLang="en-US" sz="2000" dirty="0">
                <a:latin typeface="Cabin"/>
              </a:rPr>
              <a:t>To facilitate direct procurement of produce from the Artist.</a:t>
            </a:r>
            <a:endParaRPr lang="en-IN" altLang="en-US" sz="2000" dirty="0">
              <a:latin typeface="Cabin"/>
            </a:endParaRPr>
          </a:p>
          <a:p>
            <a:pPr marL="457200" indent="-457200" algn="l">
              <a:lnSpc>
                <a:spcPct val="150000"/>
              </a:lnSpc>
              <a:spcBef>
                <a:spcPct val="0"/>
              </a:spcBef>
              <a:buFont typeface="Arial" panose="020B0604020202020204" pitchFamily="34" charset="0"/>
              <a:buChar char="•"/>
            </a:pPr>
            <a:r>
              <a:rPr lang="en-US" altLang="en-US" sz="2000" dirty="0">
                <a:latin typeface="Cabin"/>
              </a:rPr>
              <a:t>To facilitate a reduction in logistics costs by streamlining the supply chain.</a:t>
            </a:r>
            <a:endParaRPr lang="en-IN" altLang="en-US" sz="2000" dirty="0">
              <a:latin typeface="Cabin"/>
            </a:endParaRPr>
          </a:p>
          <a:p>
            <a:pPr marL="457200" indent="-457200" algn="l">
              <a:lnSpc>
                <a:spcPct val="150000"/>
              </a:lnSpc>
              <a:spcBef>
                <a:spcPct val="0"/>
              </a:spcBef>
              <a:buFont typeface="Arial" panose="020B0604020202020204" pitchFamily="34" charset="0"/>
              <a:buChar char="•"/>
            </a:pPr>
            <a:r>
              <a:rPr lang="en-US" altLang="en-US" sz="2000" dirty="0">
                <a:latin typeface="Cabin"/>
              </a:rPr>
              <a:t>To facilitate a unified platform to access a diverse range of products.</a:t>
            </a:r>
            <a:endParaRPr lang="en-IN" altLang="en-US" sz="2000" dirty="0">
              <a:latin typeface="Cabin"/>
            </a:endParaRPr>
          </a:p>
          <a:p>
            <a:pPr marL="457200" indent="-457200" algn="l">
              <a:lnSpc>
                <a:spcPct val="150000"/>
              </a:lnSpc>
              <a:spcBef>
                <a:spcPct val="0"/>
              </a:spcBef>
              <a:buFont typeface="Arial" panose="020B0604020202020204" pitchFamily="34" charset="0"/>
              <a:buChar char="•"/>
            </a:pPr>
            <a:r>
              <a:rPr lang="en-US" altLang="en-US" sz="2000" dirty="0">
                <a:latin typeface="Cabin"/>
              </a:rPr>
              <a:t>To facilitate a platform to sell their products on a larger scale.</a:t>
            </a:r>
            <a:endParaRPr lang="en-IN" altLang="en-US" sz="2000" dirty="0">
              <a:latin typeface="Cabin"/>
            </a:endParaRPr>
          </a:p>
          <a:p>
            <a:pPr marL="457200" indent="-457200" algn="l">
              <a:lnSpc>
                <a:spcPct val="150000"/>
              </a:lnSpc>
              <a:spcBef>
                <a:spcPct val="0"/>
              </a:spcBef>
              <a:buFont typeface="Arial" panose="020B0604020202020204" pitchFamily="34" charset="0"/>
              <a:buChar char="•"/>
            </a:pPr>
            <a:r>
              <a:rPr lang="en-US" altLang="en-US" sz="2000" dirty="0">
                <a:latin typeface="Cabin"/>
              </a:rPr>
              <a:t>To facilitate a market analysis model, this will assist them in getting the right price for their produce by analyzing the demand and supply in the market.</a:t>
            </a:r>
            <a:endParaRPr lang="en-IN" altLang="en-US" sz="2000" dirty="0">
              <a:latin typeface="Cabin"/>
            </a:endParaRPr>
          </a:p>
          <a:p>
            <a:pPr marL="457200" indent="-457200" algn="l">
              <a:lnSpc>
                <a:spcPct val="150000"/>
              </a:lnSpc>
              <a:spcBef>
                <a:spcPct val="0"/>
              </a:spcBef>
              <a:buFont typeface="Arial" panose="020B0604020202020204" pitchFamily="34" charset="0"/>
              <a:buChar char="•"/>
            </a:pPr>
            <a:r>
              <a:rPr lang="en-US" altLang="en-US" sz="2000" dirty="0">
                <a:latin typeface="Cabin"/>
              </a:rPr>
              <a:t>To facilitate an efficient hyperlocal delivery service to retailers for their e-commerce.</a:t>
            </a:r>
            <a:endParaRPr lang="en-IN" altLang="en-US"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Addressing-supply of raw materials and export issues</a:t>
            </a:r>
          </a:p>
          <a:p>
            <a:pPr algn="ctr"/>
            <a:endParaRPr lang="en-US" sz="2800" dirty="0">
              <a:solidFill>
                <a:schemeClr val="accent1">
                  <a:lumMod val="75000"/>
                </a:schemeClr>
              </a:solidFill>
            </a:endParaRPr>
          </a:p>
        </p:txBody>
      </p:sp>
    </p:spTree>
    <p:extLst>
      <p:ext uri="{BB962C8B-B14F-4D97-AF65-F5344CB8AC3E}">
        <p14:creationId xmlns:p14="http://schemas.microsoft.com/office/powerpoint/2010/main" val="302109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3483" y="658836"/>
            <a:ext cx="11205029" cy="5894369"/>
          </a:xfrm>
        </p:spPr>
        <p:txBody>
          <a:bodyPr>
            <a:noAutofit/>
          </a:bodyPr>
          <a:lstStyle/>
          <a:p>
            <a:pPr marL="342900" indent="-342900" algn="just">
              <a:lnSpc>
                <a:spcPct val="100000"/>
              </a:lnSpc>
              <a:spcBef>
                <a:spcPct val="0"/>
              </a:spcBef>
              <a:buFont typeface="Arial" panose="020B0604020202020204" pitchFamily="34" charset="0"/>
              <a:buChar char="•"/>
            </a:pPr>
            <a:r>
              <a:rPr lang="en-IN" sz="2000" b="0" i="0" dirty="0">
                <a:effectLst/>
                <a:latin typeface="Cabin"/>
              </a:rPr>
              <a:t>Jagara will offer a marketplace allowing for non-fungible tokens to be sold directly at a fixed price, or through an auction, based on the </a:t>
            </a:r>
            <a:r>
              <a:rPr lang="en-IN" sz="2000" dirty="0">
                <a:latin typeface="Cabin"/>
              </a:rPr>
              <a:t>Ethereum</a:t>
            </a:r>
            <a:r>
              <a:rPr lang="en-IN" sz="2000" b="0" i="0" dirty="0">
                <a:effectLst/>
                <a:latin typeface="Cabin"/>
              </a:rPr>
              <a:t> ERC-721 standard, the layer-2 scaling solution for Ethereum Polygon, the KIP-7 standard for Klaytn, and the SPL standard for Solana.</a:t>
            </a:r>
          </a:p>
          <a:p>
            <a:pPr marL="342900" indent="-342900" algn="just">
              <a:lnSpc>
                <a:spcPct val="100000"/>
              </a:lnSpc>
              <a:spcBef>
                <a:spcPct val="0"/>
              </a:spcBef>
              <a:buFont typeface="Arial" panose="020B0604020202020204" pitchFamily="34" charset="0"/>
              <a:buChar char="•"/>
            </a:pPr>
            <a:r>
              <a:rPr lang="en-IN" sz="2000" b="0" i="0" dirty="0">
                <a:effectLst/>
                <a:latin typeface="Cabin"/>
              </a:rPr>
              <a:t>Jagara is an online peer-to-peer marketplace where NFTs in the form of gaming items, </a:t>
            </a:r>
            <a:r>
              <a:rPr lang="en-IN" sz="2000" dirty="0">
                <a:latin typeface="Cabin"/>
              </a:rPr>
              <a:t>digital art</a:t>
            </a:r>
            <a:r>
              <a:rPr lang="en-IN" sz="2000" b="0" i="0" dirty="0">
                <a:effectLst/>
                <a:latin typeface="Cabin"/>
              </a:rPr>
              <a:t>, and other goods can be bought and sold.</a:t>
            </a:r>
          </a:p>
          <a:p>
            <a:pPr marL="342900" indent="-342900" algn="just">
              <a:lnSpc>
                <a:spcPct val="100000"/>
              </a:lnSpc>
              <a:spcBef>
                <a:spcPct val="0"/>
              </a:spcBef>
              <a:buFont typeface="Arial" panose="020B0604020202020204" pitchFamily="34" charset="0"/>
              <a:buChar char="•"/>
            </a:pPr>
            <a:r>
              <a:rPr lang="en-IN" sz="2000" b="0" i="0" dirty="0">
                <a:effectLst/>
                <a:latin typeface="Cabin"/>
              </a:rPr>
              <a:t>Users can create their own customizable marketplace using the Jagara software and set their own fees for their sales. Users can create auctions for items with any cryptocurrency</a:t>
            </a:r>
            <a:r>
              <a:rPr lang="en-IN" sz="2000" b="0" i="0" u="none" strike="noStrike" dirty="0">
                <a:effectLst/>
                <a:latin typeface="Cabin"/>
              </a:rPr>
              <a:t> </a:t>
            </a:r>
            <a:r>
              <a:rPr lang="en-IN" sz="2000" b="0" i="0" dirty="0">
                <a:effectLst/>
                <a:latin typeface="Cabin"/>
              </a:rPr>
              <a:t>of their choice. They must submit a contract on the platform to get their auction started. The application programming interface can show users market data with statistics and insights in the form of graphs so users can see how their digital assets are trending. Users can sell their assets in packs, airdrop rewards to customers if so desired, and create loot boxes.</a:t>
            </a:r>
          </a:p>
          <a:p>
            <a:pPr marL="342900" indent="-342900" algn="just">
              <a:lnSpc>
                <a:spcPct val="100000"/>
              </a:lnSpc>
              <a:spcBef>
                <a:spcPct val="0"/>
              </a:spcBef>
              <a:buFont typeface="Arial" panose="020B0604020202020204" pitchFamily="34" charset="0"/>
              <a:buChar char="•"/>
            </a:pPr>
            <a:r>
              <a:rPr lang="en-IN" sz="2000" b="0" i="0" dirty="0">
                <a:effectLst/>
                <a:latin typeface="Cabin"/>
              </a:rPr>
              <a:t>Sales are conducted through </a:t>
            </a:r>
            <a:r>
              <a:rPr lang="en-IN" sz="2000" dirty="0">
                <a:latin typeface="Cabin"/>
              </a:rPr>
              <a:t>smart contracts </a:t>
            </a:r>
            <a:r>
              <a:rPr lang="en-IN" sz="2000" b="0" i="0" dirty="0">
                <a:effectLst/>
                <a:latin typeface="Cabin"/>
              </a:rPr>
              <a:t>on the platform, and users can keep their commission after paying a fee to Jagara.</a:t>
            </a:r>
            <a:endParaRPr lang="en-IN" altLang="en-US"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latin typeface="Cabin"/>
              </a:rPr>
              <a:t>Software Solution – Jagara – Our own NFT marketplace</a:t>
            </a:r>
          </a:p>
          <a:p>
            <a:pPr algn="ctr"/>
            <a:endParaRPr lang="en-US" sz="2800" dirty="0">
              <a:solidFill>
                <a:schemeClr val="accent1">
                  <a:lumMod val="75000"/>
                </a:schemeClr>
              </a:solidFill>
            </a:endParaRPr>
          </a:p>
        </p:txBody>
      </p:sp>
    </p:spTree>
    <p:extLst>
      <p:ext uri="{BB962C8B-B14F-4D97-AF65-F5344CB8AC3E}">
        <p14:creationId xmlns:p14="http://schemas.microsoft.com/office/powerpoint/2010/main" val="62842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Business Model</a:t>
            </a:r>
          </a:p>
          <a:p>
            <a:pPr algn="ctr"/>
            <a:endParaRPr lang="en-US" sz="2800" dirty="0">
              <a:solidFill>
                <a:schemeClr val="accent1">
                  <a:lumMod val="7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984"/>
            <a:ext cx="12192000" cy="6279016"/>
          </a:xfrm>
          <a:prstGeom prst="rect">
            <a:avLst/>
          </a:prstGeom>
        </p:spPr>
      </p:pic>
    </p:spTree>
    <p:extLst>
      <p:ext uri="{BB962C8B-B14F-4D97-AF65-F5344CB8AC3E}">
        <p14:creationId xmlns:p14="http://schemas.microsoft.com/office/powerpoint/2010/main" val="255433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3489" y="644316"/>
            <a:ext cx="11132457" cy="5894369"/>
          </a:xfrm>
        </p:spPr>
        <p:txBody>
          <a:bodyPr>
            <a:noAutofit/>
          </a:bodyPr>
          <a:lstStyle/>
          <a:p>
            <a:pPr algn="just">
              <a:lnSpc>
                <a:spcPct val="100000"/>
              </a:lnSpc>
              <a:spcBef>
                <a:spcPct val="0"/>
              </a:spcBef>
            </a:pPr>
            <a:r>
              <a:rPr lang="en-IN" sz="2000" b="0" i="0" dirty="0">
                <a:solidFill>
                  <a:srgbClr val="353840"/>
                </a:solidFill>
                <a:effectLst/>
                <a:latin typeface="Cabin"/>
              </a:rPr>
              <a:t>Non-fungible tokens (NFTs) are unique, digital items with blockchain-managed ownership. As a marketplace for NFTs, </a:t>
            </a:r>
            <a:r>
              <a:rPr lang="en-IN" sz="2000" b="0" i="0" dirty="0" err="1">
                <a:solidFill>
                  <a:srgbClr val="353840"/>
                </a:solidFill>
                <a:effectLst/>
                <a:latin typeface="Cabin"/>
              </a:rPr>
              <a:t>Jagar</a:t>
            </a:r>
            <a:r>
              <a:rPr lang="en-IN" sz="2000" dirty="0" err="1">
                <a:solidFill>
                  <a:srgbClr val="353840"/>
                </a:solidFill>
                <a:latin typeface="Cabin"/>
              </a:rPr>
              <a:t>a</a:t>
            </a:r>
            <a:r>
              <a:rPr lang="en-IN" sz="2000" dirty="0">
                <a:solidFill>
                  <a:srgbClr val="353840"/>
                </a:solidFill>
                <a:latin typeface="Cabin"/>
              </a:rPr>
              <a:t> will have below </a:t>
            </a:r>
            <a:r>
              <a:rPr lang="en-IN" sz="2000" b="0" i="0" dirty="0">
                <a:solidFill>
                  <a:srgbClr val="353840"/>
                </a:solidFill>
                <a:effectLst/>
                <a:latin typeface="Cabin"/>
              </a:rPr>
              <a:t>unique vantage point: </a:t>
            </a:r>
          </a:p>
          <a:p>
            <a:pPr algn="just">
              <a:lnSpc>
                <a:spcPct val="100000"/>
              </a:lnSpc>
              <a:spcBef>
                <a:spcPct val="0"/>
              </a:spcBef>
            </a:pPr>
            <a:endParaRPr lang="en-IN" sz="2000" b="0" i="0" dirty="0">
              <a:solidFill>
                <a:srgbClr val="353840"/>
              </a:solidFill>
              <a:effectLst/>
              <a:latin typeface="Cabin"/>
            </a:endParaRPr>
          </a:p>
          <a:p>
            <a:pPr marL="342900" indent="-342900" algn="just">
              <a:lnSpc>
                <a:spcPct val="100000"/>
              </a:lnSpc>
              <a:spcBef>
                <a:spcPct val="0"/>
              </a:spcBef>
              <a:buFont typeface="Arial" panose="020B0604020202020204" pitchFamily="34" charset="0"/>
              <a:buChar char="•"/>
            </a:pPr>
            <a:r>
              <a:rPr lang="en-IN" sz="2000" b="1" i="0" dirty="0">
                <a:solidFill>
                  <a:srgbClr val="04111D"/>
                </a:solidFill>
                <a:effectLst/>
                <a:latin typeface="Cabin"/>
              </a:rPr>
              <a:t>Standardization</a:t>
            </a:r>
            <a:r>
              <a:rPr lang="en-IN" sz="2000" b="0" i="0" dirty="0">
                <a:solidFill>
                  <a:srgbClr val="04111D"/>
                </a:solidFill>
                <a:effectLst/>
                <a:latin typeface="Cabin"/>
              </a:rPr>
              <a:t>: </a:t>
            </a:r>
            <a:r>
              <a:rPr lang="en-IN" sz="2000" b="0" i="0" dirty="0">
                <a:solidFill>
                  <a:srgbClr val="353840"/>
                </a:solidFill>
                <a:effectLst/>
                <a:latin typeface="Cabin"/>
              </a:rPr>
              <a:t>By representing non-fungible tokens on public blockchains, developers can build common, reusable, inheritable standards relevant to all non-fungible tokens. These include such basic primitives as ownership, transfer, and simple access control. Additional standards (specifications for how to display an NFT, for example) can be layered on top for rich display inside of applications.</a:t>
            </a:r>
          </a:p>
          <a:p>
            <a:pPr marL="342900" indent="-342900" algn="just">
              <a:lnSpc>
                <a:spcPct val="100000"/>
              </a:lnSpc>
              <a:spcBef>
                <a:spcPct val="0"/>
              </a:spcBef>
              <a:buFont typeface="Arial" panose="020B0604020202020204" pitchFamily="34" charset="0"/>
              <a:buChar char="•"/>
            </a:pPr>
            <a:endParaRPr lang="en-IN" sz="2000" b="0" i="0" dirty="0">
              <a:solidFill>
                <a:srgbClr val="353840"/>
              </a:solidFill>
              <a:effectLst/>
              <a:latin typeface="Cabin"/>
            </a:endParaRPr>
          </a:p>
          <a:p>
            <a:pPr marL="342900" indent="-342900" algn="just">
              <a:lnSpc>
                <a:spcPct val="100000"/>
              </a:lnSpc>
              <a:spcBef>
                <a:spcPct val="0"/>
              </a:spcBef>
              <a:buFont typeface="Arial" panose="020B0604020202020204" pitchFamily="34" charset="0"/>
              <a:buChar char="•"/>
            </a:pPr>
            <a:r>
              <a:rPr lang="en-IN" sz="2000" b="1" i="0" dirty="0">
                <a:solidFill>
                  <a:srgbClr val="04111D"/>
                </a:solidFill>
                <a:effectLst/>
                <a:latin typeface="Cabin"/>
              </a:rPr>
              <a:t>Interoperability</a:t>
            </a:r>
            <a:r>
              <a:rPr lang="en-IN" sz="2000" b="0" i="0" dirty="0">
                <a:solidFill>
                  <a:srgbClr val="04111D"/>
                </a:solidFill>
                <a:effectLst/>
                <a:latin typeface="Cabin"/>
              </a:rPr>
              <a:t>:  </a:t>
            </a:r>
            <a:r>
              <a:rPr lang="en-IN" sz="2000" b="0" i="0" dirty="0">
                <a:solidFill>
                  <a:srgbClr val="353840"/>
                </a:solidFill>
                <a:effectLst/>
                <a:latin typeface="Cabin"/>
              </a:rPr>
              <a:t>Non-fungible token standards allow non-fungible tokens to move easily across multiple ecosystems. This is possible because open standards provide a clear, consistent, reliable, and permissioned API for reading and writing data.</a:t>
            </a:r>
          </a:p>
          <a:p>
            <a:pPr marL="342900" indent="-342900" algn="just">
              <a:lnSpc>
                <a:spcPct val="100000"/>
              </a:lnSpc>
              <a:spcBef>
                <a:spcPct val="0"/>
              </a:spcBef>
              <a:buFont typeface="Arial" panose="020B0604020202020204" pitchFamily="34" charset="0"/>
              <a:buChar char="•"/>
            </a:pPr>
            <a:endParaRPr lang="en-IN" sz="2000" b="0" i="0" dirty="0">
              <a:solidFill>
                <a:srgbClr val="353840"/>
              </a:solidFill>
              <a:effectLst/>
              <a:latin typeface="Cabin"/>
            </a:endParaRPr>
          </a:p>
          <a:p>
            <a:pPr marL="342900" indent="-342900" algn="just">
              <a:lnSpc>
                <a:spcPct val="100000"/>
              </a:lnSpc>
              <a:spcBef>
                <a:spcPct val="0"/>
              </a:spcBef>
              <a:buFont typeface="Arial" panose="020B0604020202020204" pitchFamily="34" charset="0"/>
              <a:buChar char="•"/>
            </a:pPr>
            <a:r>
              <a:rPr lang="en-IN" sz="2000" b="1" i="0" dirty="0" err="1">
                <a:solidFill>
                  <a:srgbClr val="04111D"/>
                </a:solidFill>
                <a:effectLst/>
                <a:latin typeface="Cabin"/>
              </a:rPr>
              <a:t>Tradeability</a:t>
            </a:r>
            <a:r>
              <a:rPr lang="en-IN" sz="2000" dirty="0">
                <a:solidFill>
                  <a:srgbClr val="04111D"/>
                </a:solidFill>
                <a:latin typeface="Cabin"/>
              </a:rPr>
              <a:t>: </a:t>
            </a:r>
            <a:r>
              <a:rPr lang="en-IN" sz="2000" b="0" i="0" dirty="0">
                <a:solidFill>
                  <a:srgbClr val="353840"/>
                </a:solidFill>
                <a:effectLst/>
                <a:latin typeface="Cabin"/>
              </a:rPr>
              <a:t>The most compelling feature enabled by interoperability is free trade on open marketplaces. For the first time, users can move items outside of their original environments and into a marketplace where they can take advantage of sophisticated trading capabilities</a:t>
            </a:r>
            <a:r>
              <a:rPr lang="en-IN" sz="2000" dirty="0">
                <a:solidFill>
                  <a:srgbClr val="04111D"/>
                </a:solidFill>
                <a:latin typeface="Cabin"/>
              </a:rPr>
              <a:t>.</a:t>
            </a:r>
          </a:p>
          <a:p>
            <a:pPr algn="just">
              <a:lnSpc>
                <a:spcPct val="100000"/>
              </a:lnSpc>
              <a:spcBef>
                <a:spcPct val="0"/>
              </a:spcBef>
            </a:pPr>
            <a:endParaRPr lang="en-IN" sz="2000" dirty="0">
              <a:solidFill>
                <a:srgbClr val="04111D"/>
              </a:solidFill>
              <a:latin typeface="Cabin"/>
            </a:endParaRPr>
          </a:p>
          <a:p>
            <a:pPr algn="just">
              <a:lnSpc>
                <a:spcPct val="100000"/>
              </a:lnSpc>
              <a:spcBef>
                <a:spcPct val="0"/>
              </a:spcBef>
            </a:pPr>
            <a:endParaRPr lang="en-IN" sz="1200" b="0" i="0" dirty="0">
              <a:solidFill>
                <a:srgbClr val="04111D"/>
              </a:solidFill>
              <a:effectLst/>
              <a:latin typeface="Poppins" panose="00000500000000000000" pitchFamily="2" charset="0"/>
            </a:endParaRPr>
          </a:p>
          <a:p>
            <a:pPr algn="just">
              <a:lnSpc>
                <a:spcPct val="100000"/>
              </a:lnSpc>
              <a:spcBef>
                <a:spcPct val="0"/>
              </a:spcBef>
            </a:pPr>
            <a:endParaRPr lang="en-IN" sz="1600" b="0" i="0" dirty="0">
              <a:solidFill>
                <a:srgbClr val="04111D"/>
              </a:solidFill>
              <a:effectLst/>
              <a:latin typeface="Poppins" panose="00000500000000000000" pitchFamily="2" charset="0"/>
            </a:endParaRPr>
          </a:p>
          <a:p>
            <a:pPr algn="just">
              <a:lnSpc>
                <a:spcPct val="100000"/>
              </a:lnSpc>
              <a:spcBef>
                <a:spcPct val="0"/>
              </a:spcBef>
            </a:pPr>
            <a:endParaRPr lang="en-IN" altLang="en-US"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Technical Approach-1</a:t>
            </a:r>
          </a:p>
          <a:p>
            <a:pPr algn="ctr"/>
            <a:endParaRPr lang="en-US" sz="2800" dirty="0">
              <a:solidFill>
                <a:schemeClr val="accent1">
                  <a:lumMod val="75000"/>
                </a:schemeClr>
              </a:solidFill>
            </a:endParaRPr>
          </a:p>
        </p:txBody>
      </p:sp>
    </p:spTree>
    <p:extLst>
      <p:ext uri="{BB962C8B-B14F-4D97-AF65-F5344CB8AC3E}">
        <p14:creationId xmlns:p14="http://schemas.microsoft.com/office/powerpoint/2010/main" val="11789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3484" y="644319"/>
            <a:ext cx="11146971" cy="5894369"/>
          </a:xfrm>
        </p:spPr>
        <p:txBody>
          <a:bodyPr>
            <a:noAutofit/>
          </a:bodyPr>
          <a:lstStyle/>
          <a:p>
            <a:pPr marL="342900" indent="-342900" algn="just">
              <a:lnSpc>
                <a:spcPct val="100000"/>
              </a:lnSpc>
              <a:spcBef>
                <a:spcPct val="0"/>
              </a:spcBef>
              <a:buFont typeface="Arial" panose="020B0604020202020204" pitchFamily="34" charset="0"/>
              <a:buChar char="•"/>
            </a:pPr>
            <a:r>
              <a:rPr lang="en-IN" sz="2000" b="1" i="0" dirty="0">
                <a:solidFill>
                  <a:srgbClr val="04111D"/>
                </a:solidFill>
                <a:effectLst/>
                <a:latin typeface="Cabin"/>
              </a:rPr>
              <a:t>Liquidity</a:t>
            </a:r>
            <a:r>
              <a:rPr lang="en-IN" sz="2000" b="0" i="0" dirty="0">
                <a:solidFill>
                  <a:srgbClr val="04111D"/>
                </a:solidFill>
                <a:effectLst/>
                <a:latin typeface="Cabin"/>
              </a:rPr>
              <a:t>:  </a:t>
            </a:r>
            <a:r>
              <a:rPr lang="en-IN" sz="2000" b="0" i="0" dirty="0">
                <a:solidFill>
                  <a:srgbClr val="353840"/>
                </a:solidFill>
                <a:effectLst/>
                <a:latin typeface="Cabin"/>
              </a:rPr>
              <a:t>Instant traceability of non-fungible tokens will lead to higher liquidity. NFT marketplaces can cater to a variety of audiences—from hardcore traders to more novice players—allowing for greater exposure of the assets to a wider pool of buyers.</a:t>
            </a:r>
          </a:p>
          <a:p>
            <a:pPr marL="342900" indent="-342900" algn="just">
              <a:lnSpc>
                <a:spcPct val="100000"/>
              </a:lnSpc>
              <a:spcBef>
                <a:spcPct val="0"/>
              </a:spcBef>
              <a:buFont typeface="Arial" panose="020B0604020202020204" pitchFamily="34" charset="0"/>
              <a:buChar char="•"/>
            </a:pPr>
            <a:endParaRPr lang="en-IN" sz="2000" b="0" i="0" dirty="0">
              <a:solidFill>
                <a:srgbClr val="353840"/>
              </a:solidFill>
              <a:effectLst/>
              <a:latin typeface="Cabin"/>
            </a:endParaRPr>
          </a:p>
          <a:p>
            <a:pPr marL="342900" indent="-342900" algn="just">
              <a:lnSpc>
                <a:spcPct val="100000"/>
              </a:lnSpc>
              <a:buFont typeface="Arial" panose="020B0604020202020204" pitchFamily="34" charset="0"/>
              <a:buChar char="•"/>
            </a:pPr>
            <a:r>
              <a:rPr lang="en-IN" sz="2000" b="1" i="0" dirty="0">
                <a:solidFill>
                  <a:srgbClr val="04111D"/>
                </a:solidFill>
                <a:effectLst/>
                <a:latin typeface="Cabin"/>
              </a:rPr>
              <a:t>Immutability and provable scarcity</a:t>
            </a:r>
            <a:r>
              <a:rPr lang="en-IN" sz="2000" b="0" i="0" dirty="0">
                <a:solidFill>
                  <a:srgbClr val="04111D"/>
                </a:solidFill>
                <a:effectLst/>
                <a:latin typeface="Cabin"/>
              </a:rPr>
              <a:t>: </a:t>
            </a:r>
            <a:r>
              <a:rPr lang="en-IN" sz="2000" b="0" i="0" dirty="0">
                <a:solidFill>
                  <a:srgbClr val="353840"/>
                </a:solidFill>
                <a:effectLst/>
                <a:latin typeface="Cabin"/>
              </a:rPr>
              <a:t>Smart contracts allow developers to place hard caps on the supply of non-fungible tokens and enforce persistent properties that cannot be modified after the NFTs are issued. Developers can also enforce that specific property do not change over time by encoding them on-chain. This is particularly interesting for art, which relies heavily on the provable scarcity of an original piece.</a:t>
            </a:r>
          </a:p>
          <a:p>
            <a:pPr marL="285750" indent="-285750" algn="just">
              <a:lnSpc>
                <a:spcPct val="100000"/>
              </a:lnSpc>
              <a:spcBef>
                <a:spcPct val="0"/>
              </a:spcBef>
              <a:buFont typeface="Arial" panose="020B0604020202020204" pitchFamily="34" charset="0"/>
              <a:buChar char="•"/>
            </a:pPr>
            <a:endParaRPr lang="en-IN" sz="2000" b="0" i="0" dirty="0">
              <a:solidFill>
                <a:srgbClr val="04111D"/>
              </a:solidFill>
              <a:effectLst/>
              <a:latin typeface="Cabin"/>
            </a:endParaRPr>
          </a:p>
          <a:p>
            <a:pPr marL="342900" indent="-342900" algn="just">
              <a:buFont typeface="Arial" panose="020B0604020202020204" pitchFamily="34" charset="0"/>
              <a:buChar char="•"/>
            </a:pPr>
            <a:r>
              <a:rPr lang="en-IN" sz="2000" b="1" i="0" dirty="0">
                <a:effectLst/>
                <a:latin typeface="Cabin"/>
              </a:rPr>
              <a:t>Programmability: </a:t>
            </a:r>
            <a:r>
              <a:rPr lang="en-IN" sz="2000" b="0" i="0" dirty="0">
                <a:effectLst/>
                <a:latin typeface="Cabin"/>
              </a:rPr>
              <a:t>Of course, like traditional digital assets, NFTs are fully programmable. </a:t>
            </a:r>
            <a:endParaRPr lang="en-IN" altLang="en-US" sz="2000" dirty="0">
              <a:latin typeface="Cabin"/>
            </a:endParaRPr>
          </a:p>
        </p:txBody>
      </p:sp>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Technical Approach-2</a:t>
            </a:r>
          </a:p>
          <a:p>
            <a:pPr algn="ctr"/>
            <a:endParaRPr lang="en-US" sz="2800" dirty="0">
              <a:solidFill>
                <a:schemeClr val="accent1">
                  <a:lumMod val="75000"/>
                </a:schemeClr>
              </a:solidFill>
            </a:endParaRPr>
          </a:p>
        </p:txBody>
      </p:sp>
    </p:spTree>
    <p:extLst>
      <p:ext uri="{BB962C8B-B14F-4D97-AF65-F5344CB8AC3E}">
        <p14:creationId xmlns:p14="http://schemas.microsoft.com/office/powerpoint/2010/main" val="1516137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7A6A4-7D1F-47B0-FA49-08136C31091C}"/>
              </a:ext>
            </a:extLst>
          </p:cNvPr>
          <p:cNvSpPr txBox="1"/>
          <p:nvPr/>
        </p:nvSpPr>
        <p:spPr>
          <a:xfrm flipH="1">
            <a:off x="-1" y="9524"/>
            <a:ext cx="12191999" cy="954107"/>
          </a:xfrm>
          <a:prstGeom prst="rect">
            <a:avLst/>
          </a:prstGeom>
          <a:noFill/>
        </p:spPr>
        <p:txBody>
          <a:bodyPr wrap="square" rtlCol="0">
            <a:spAutoFit/>
          </a:bodyPr>
          <a:lstStyle/>
          <a:p>
            <a:pPr algn="ctr"/>
            <a:r>
              <a:rPr lang="en-US" sz="2800" dirty="0">
                <a:solidFill>
                  <a:schemeClr val="accent1">
                    <a:lumMod val="75000"/>
                  </a:schemeClr>
                </a:solidFill>
              </a:rPr>
              <a:t>Prototype Costing</a:t>
            </a:r>
          </a:p>
          <a:p>
            <a:pPr algn="ctr"/>
            <a:endParaRPr lang="en-US" sz="2800" dirty="0">
              <a:solidFill>
                <a:schemeClr val="accent1">
                  <a:lumMod val="75000"/>
                </a:schemeClr>
              </a:solidFill>
            </a:endParaRPr>
          </a:p>
        </p:txBody>
      </p:sp>
      <p:sp>
        <p:nvSpPr>
          <p:cNvPr id="5" name="Subtitle 2">
            <a:extLst>
              <a:ext uri="{FF2B5EF4-FFF2-40B4-BE49-F238E27FC236}">
                <a16:creationId xmlns:a16="http://schemas.microsoft.com/office/drawing/2014/main" id="{816EBA23-0187-3F66-034E-50D993330145}"/>
              </a:ext>
            </a:extLst>
          </p:cNvPr>
          <p:cNvSpPr>
            <a:spLocks noGrp="1"/>
          </p:cNvSpPr>
          <p:nvPr>
            <p:ph type="subTitle" idx="1"/>
          </p:nvPr>
        </p:nvSpPr>
        <p:spPr>
          <a:xfrm>
            <a:off x="493484" y="963631"/>
            <a:ext cx="11146971" cy="5575057"/>
          </a:xfrm>
        </p:spPr>
        <p:txBody>
          <a:bodyPr>
            <a:noAutofit/>
          </a:bodyPr>
          <a:lstStyle/>
          <a:p>
            <a:pPr algn="just">
              <a:lnSpc>
                <a:spcPct val="100000"/>
              </a:lnSpc>
              <a:spcBef>
                <a:spcPct val="0"/>
              </a:spcBef>
            </a:pPr>
            <a:endParaRPr lang="en-US" altLang="en-US" sz="2000" dirty="0">
              <a:latin typeface="Cabin"/>
            </a:endParaRPr>
          </a:p>
          <a:p>
            <a:pPr algn="just">
              <a:lnSpc>
                <a:spcPct val="100000"/>
              </a:lnSpc>
              <a:spcBef>
                <a:spcPct val="0"/>
              </a:spcBef>
            </a:pPr>
            <a:r>
              <a:rPr lang="en-US" altLang="en-US" sz="2000" dirty="0">
                <a:latin typeface="Cabin"/>
              </a:rPr>
              <a:t>	</a:t>
            </a:r>
            <a:endParaRPr lang="en-IN" altLang="en-US" sz="2000" dirty="0">
              <a:latin typeface="Cabin"/>
            </a:endParaRPr>
          </a:p>
        </p:txBody>
      </p:sp>
      <p:graphicFrame>
        <p:nvGraphicFramePr>
          <p:cNvPr id="6" name="Table 6">
            <a:extLst>
              <a:ext uri="{FF2B5EF4-FFF2-40B4-BE49-F238E27FC236}">
                <a16:creationId xmlns:a16="http://schemas.microsoft.com/office/drawing/2014/main" id="{ED4043E2-C7F4-18F7-5A46-384E73E841F8}"/>
              </a:ext>
            </a:extLst>
          </p:cNvPr>
          <p:cNvGraphicFramePr>
            <a:graphicFrameLocks noGrp="1"/>
          </p:cNvGraphicFramePr>
          <p:nvPr>
            <p:extLst>
              <p:ext uri="{D42A27DB-BD31-4B8C-83A1-F6EECF244321}">
                <p14:modId xmlns:p14="http://schemas.microsoft.com/office/powerpoint/2010/main" val="3079808620"/>
              </p:ext>
            </p:extLst>
          </p:nvPr>
        </p:nvGraphicFramePr>
        <p:xfrm>
          <a:off x="1628775" y="1874094"/>
          <a:ext cx="7182319" cy="2834640"/>
        </p:xfrm>
        <a:graphic>
          <a:graphicData uri="http://schemas.openxmlformats.org/drawingml/2006/table">
            <a:tbl>
              <a:tblPr firstRow="1" bandRow="1">
                <a:tableStyleId>{3C2FFA5D-87B4-456A-9821-1D502468CF0F}</a:tableStyleId>
              </a:tblPr>
              <a:tblGrid>
                <a:gridCol w="1555721">
                  <a:extLst>
                    <a:ext uri="{9D8B030D-6E8A-4147-A177-3AD203B41FA5}">
                      <a16:colId xmlns:a16="http://schemas.microsoft.com/office/drawing/2014/main" val="277477360"/>
                    </a:ext>
                  </a:extLst>
                </a:gridCol>
                <a:gridCol w="1397029">
                  <a:extLst>
                    <a:ext uri="{9D8B030D-6E8A-4147-A177-3AD203B41FA5}">
                      <a16:colId xmlns:a16="http://schemas.microsoft.com/office/drawing/2014/main" val="832925112"/>
                    </a:ext>
                  </a:extLst>
                </a:gridCol>
                <a:gridCol w="1244971">
                  <a:extLst>
                    <a:ext uri="{9D8B030D-6E8A-4147-A177-3AD203B41FA5}">
                      <a16:colId xmlns:a16="http://schemas.microsoft.com/office/drawing/2014/main" val="2760597056"/>
                    </a:ext>
                  </a:extLst>
                </a:gridCol>
                <a:gridCol w="1275758">
                  <a:extLst>
                    <a:ext uri="{9D8B030D-6E8A-4147-A177-3AD203B41FA5}">
                      <a16:colId xmlns:a16="http://schemas.microsoft.com/office/drawing/2014/main" val="3944989914"/>
                    </a:ext>
                  </a:extLst>
                </a:gridCol>
                <a:gridCol w="1292280">
                  <a:extLst>
                    <a:ext uri="{9D8B030D-6E8A-4147-A177-3AD203B41FA5}">
                      <a16:colId xmlns:a16="http://schemas.microsoft.com/office/drawing/2014/main" val="2437604501"/>
                    </a:ext>
                  </a:extLst>
                </a:gridCol>
                <a:gridCol w="208280">
                  <a:extLst>
                    <a:ext uri="{9D8B030D-6E8A-4147-A177-3AD203B41FA5}">
                      <a16:colId xmlns:a16="http://schemas.microsoft.com/office/drawing/2014/main" val="2436577616"/>
                    </a:ext>
                  </a:extLst>
                </a:gridCol>
                <a:gridCol w="208280">
                  <a:extLst>
                    <a:ext uri="{9D8B030D-6E8A-4147-A177-3AD203B41FA5}">
                      <a16:colId xmlns:a16="http://schemas.microsoft.com/office/drawing/2014/main" val="1202448695"/>
                    </a:ext>
                  </a:extLst>
                </a:gridCol>
              </a:tblGrid>
              <a:tr h="630225">
                <a:tc>
                  <a:txBody>
                    <a:bodyPr/>
                    <a:lstStyle/>
                    <a:p>
                      <a:endParaRPr lang="en-IN" b="1" dirty="0"/>
                    </a:p>
                  </a:txBody>
                  <a:tcPr/>
                </a:tc>
                <a:tc>
                  <a:txBody>
                    <a:bodyPr/>
                    <a:lstStyle/>
                    <a:p>
                      <a:r>
                        <a:rPr lang="en-IN" b="1" dirty="0"/>
                        <a:t>Person Days(Hour)</a:t>
                      </a:r>
                    </a:p>
                  </a:txBody>
                  <a:tcPr/>
                </a:tc>
                <a:tc>
                  <a:txBody>
                    <a:bodyPr/>
                    <a:lstStyle/>
                    <a:p>
                      <a:r>
                        <a:rPr lang="en-IN" b="1" dirty="0"/>
                        <a:t>Number of days</a:t>
                      </a:r>
                    </a:p>
                  </a:txBody>
                  <a:tcPr/>
                </a:tc>
                <a:tc>
                  <a:txBody>
                    <a:bodyPr/>
                    <a:lstStyle/>
                    <a:p>
                      <a:r>
                        <a:rPr lang="en-IN" b="1" dirty="0"/>
                        <a:t>Per Day Cost($)</a:t>
                      </a:r>
                    </a:p>
                  </a:txBody>
                  <a:tcPr/>
                </a:tc>
                <a:tc>
                  <a:txBody>
                    <a:bodyPr/>
                    <a:lstStyle/>
                    <a:p>
                      <a:r>
                        <a:rPr lang="en-IN" b="1" dirty="0"/>
                        <a:t>Total($)</a:t>
                      </a:r>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610294225"/>
                  </a:ext>
                </a:extLst>
              </a:tr>
              <a:tr h="360129">
                <a:tc>
                  <a:txBody>
                    <a:bodyPr/>
                    <a:lstStyle/>
                    <a:p>
                      <a:r>
                        <a:rPr lang="en-IN" b="1" dirty="0"/>
                        <a:t>Architect</a:t>
                      </a:r>
                    </a:p>
                  </a:txBody>
                  <a:tcPr/>
                </a:tc>
                <a:tc>
                  <a:txBody>
                    <a:bodyPr/>
                    <a:lstStyle/>
                    <a:p>
                      <a:r>
                        <a:rPr lang="en-US" b="1" dirty="0"/>
                        <a:t>160</a:t>
                      </a:r>
                      <a:endParaRPr lang="en-IN" b="1" dirty="0"/>
                    </a:p>
                  </a:txBody>
                  <a:tcPr/>
                </a:tc>
                <a:tc>
                  <a:txBody>
                    <a:bodyPr/>
                    <a:lstStyle/>
                    <a:p>
                      <a:r>
                        <a:rPr lang="en-US" b="1" dirty="0"/>
                        <a:t>20</a:t>
                      </a:r>
                      <a:endParaRPr lang="en-IN" b="1" dirty="0"/>
                    </a:p>
                  </a:txBody>
                  <a:tcPr/>
                </a:tc>
                <a:tc>
                  <a:txBody>
                    <a:bodyPr/>
                    <a:lstStyle/>
                    <a:p>
                      <a:r>
                        <a:rPr lang="en-US" b="1" dirty="0"/>
                        <a:t>300</a:t>
                      </a:r>
                      <a:endParaRPr lang="en-IN" b="1" dirty="0"/>
                    </a:p>
                  </a:txBody>
                  <a:tcPr/>
                </a:tc>
                <a:tc>
                  <a:txBody>
                    <a:bodyPr/>
                    <a:lstStyle/>
                    <a:p>
                      <a:r>
                        <a:rPr lang="en-US" b="1" dirty="0"/>
                        <a:t>6000</a:t>
                      </a:r>
                      <a:endParaRPr lang="en-IN" b="1"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218594533"/>
                  </a:ext>
                </a:extLst>
              </a:tr>
              <a:tr h="360129">
                <a:tc>
                  <a:txBody>
                    <a:bodyPr/>
                    <a:lstStyle/>
                    <a:p>
                      <a:r>
                        <a:rPr lang="en-IN" b="1" dirty="0"/>
                        <a:t>Solidity</a:t>
                      </a:r>
                    </a:p>
                  </a:txBody>
                  <a:tcPr/>
                </a:tc>
                <a:tc>
                  <a:txBody>
                    <a:bodyPr/>
                    <a:lstStyle/>
                    <a:p>
                      <a:r>
                        <a:rPr lang="en-US" b="1" dirty="0"/>
                        <a:t>400</a:t>
                      </a:r>
                      <a:endParaRPr lang="en-IN" b="1" dirty="0"/>
                    </a:p>
                  </a:txBody>
                  <a:tcPr/>
                </a:tc>
                <a:tc>
                  <a:txBody>
                    <a:bodyPr/>
                    <a:lstStyle/>
                    <a:p>
                      <a:r>
                        <a:rPr lang="en-US" b="1" dirty="0"/>
                        <a:t>50</a:t>
                      </a:r>
                      <a:endParaRPr lang="en-IN" b="1" dirty="0"/>
                    </a:p>
                  </a:txBody>
                  <a:tcPr/>
                </a:tc>
                <a:tc>
                  <a:txBody>
                    <a:bodyPr/>
                    <a:lstStyle/>
                    <a:p>
                      <a:r>
                        <a:rPr lang="en-US" b="1" dirty="0"/>
                        <a:t>250</a:t>
                      </a:r>
                      <a:endParaRPr lang="en-IN" b="1" dirty="0"/>
                    </a:p>
                  </a:txBody>
                  <a:tcPr/>
                </a:tc>
                <a:tc>
                  <a:txBody>
                    <a:bodyPr/>
                    <a:lstStyle/>
                    <a:p>
                      <a:r>
                        <a:rPr lang="en-US" b="1" dirty="0"/>
                        <a:t>12500</a:t>
                      </a:r>
                      <a:endParaRPr lang="en-IN" b="1"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512515218"/>
                  </a:ext>
                </a:extLst>
              </a:tr>
              <a:tr h="360129">
                <a:tc>
                  <a:txBody>
                    <a:bodyPr/>
                    <a:lstStyle/>
                    <a:p>
                      <a:r>
                        <a:rPr lang="en-IN" b="1" dirty="0"/>
                        <a:t>Web 3.0</a:t>
                      </a:r>
                    </a:p>
                  </a:txBody>
                  <a:tcPr/>
                </a:tc>
                <a:tc>
                  <a:txBody>
                    <a:bodyPr/>
                    <a:lstStyle/>
                    <a:p>
                      <a:r>
                        <a:rPr lang="en-US" b="1" dirty="0"/>
                        <a:t>560</a:t>
                      </a:r>
                      <a:endParaRPr lang="en-IN" b="1" dirty="0"/>
                    </a:p>
                  </a:txBody>
                  <a:tcPr/>
                </a:tc>
                <a:tc>
                  <a:txBody>
                    <a:bodyPr/>
                    <a:lstStyle/>
                    <a:p>
                      <a:r>
                        <a:rPr lang="en-US" b="1" dirty="0"/>
                        <a:t>70</a:t>
                      </a:r>
                      <a:endParaRPr lang="en-IN" b="1" dirty="0"/>
                    </a:p>
                  </a:txBody>
                  <a:tcPr/>
                </a:tc>
                <a:tc>
                  <a:txBody>
                    <a:bodyPr/>
                    <a:lstStyle/>
                    <a:p>
                      <a:r>
                        <a:rPr lang="en-US" b="1" dirty="0"/>
                        <a:t>120</a:t>
                      </a:r>
                      <a:endParaRPr lang="en-IN" b="1" dirty="0"/>
                    </a:p>
                  </a:txBody>
                  <a:tcPr/>
                </a:tc>
                <a:tc>
                  <a:txBody>
                    <a:bodyPr/>
                    <a:lstStyle/>
                    <a:p>
                      <a:r>
                        <a:rPr lang="en-US" b="1" dirty="0"/>
                        <a:t>8400</a:t>
                      </a:r>
                      <a:endParaRPr lang="en-IN" b="1"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87682480"/>
                  </a:ext>
                </a:extLst>
              </a:tr>
              <a:tr h="360129">
                <a:tc>
                  <a:txBody>
                    <a:bodyPr/>
                    <a:lstStyle/>
                    <a:p>
                      <a:r>
                        <a:rPr lang="en-IN" b="1" dirty="0"/>
                        <a:t>Miscellaneous</a:t>
                      </a:r>
                    </a:p>
                  </a:txBody>
                  <a:tcPr/>
                </a:tc>
                <a:tc>
                  <a:txBody>
                    <a:bodyPr/>
                    <a:lstStyle/>
                    <a:p>
                      <a:endParaRPr lang="en-IN" b="1" dirty="0"/>
                    </a:p>
                  </a:txBody>
                  <a:tcPr/>
                </a:tc>
                <a:tc>
                  <a:txBody>
                    <a:bodyPr/>
                    <a:lstStyle/>
                    <a:p>
                      <a:endParaRPr lang="en-IN" b="1" dirty="0"/>
                    </a:p>
                  </a:txBody>
                  <a:tcPr/>
                </a:tc>
                <a:tc>
                  <a:txBody>
                    <a:bodyPr/>
                    <a:lstStyle/>
                    <a:p>
                      <a:endParaRPr lang="en-IN" b="1" dirty="0"/>
                    </a:p>
                  </a:txBody>
                  <a:tcPr/>
                </a:tc>
                <a:tc>
                  <a:txBody>
                    <a:bodyPr/>
                    <a:lstStyle/>
                    <a:p>
                      <a:r>
                        <a:rPr lang="en-US" b="1" dirty="0"/>
                        <a:t>5000</a:t>
                      </a:r>
                      <a:endParaRPr lang="en-IN" b="1"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1099606713"/>
                  </a:ext>
                </a:extLst>
              </a:tr>
              <a:tr h="360129">
                <a:tc>
                  <a:txBody>
                    <a:bodyPr/>
                    <a:lstStyle/>
                    <a:p>
                      <a:endParaRPr lang="en-IN" b="1"/>
                    </a:p>
                  </a:txBody>
                  <a:tcPr/>
                </a:tc>
                <a:tc>
                  <a:txBody>
                    <a:bodyPr/>
                    <a:lstStyle/>
                    <a:p>
                      <a:endParaRPr lang="en-IN" b="1"/>
                    </a:p>
                  </a:txBody>
                  <a:tcPr/>
                </a:tc>
                <a:tc>
                  <a:txBody>
                    <a:bodyPr/>
                    <a:lstStyle/>
                    <a:p>
                      <a:endParaRPr lang="en-IN" b="1"/>
                    </a:p>
                  </a:txBody>
                  <a:tcPr/>
                </a:tc>
                <a:tc>
                  <a:txBody>
                    <a:bodyPr/>
                    <a:lstStyle/>
                    <a:p>
                      <a:endParaRPr lang="en-IN" b="1" dirty="0"/>
                    </a:p>
                  </a:txBody>
                  <a:tcPr/>
                </a:tc>
                <a:tc>
                  <a:txBody>
                    <a:bodyPr/>
                    <a:lstStyle/>
                    <a:p>
                      <a:endParaRPr lang="en-IN" b="1"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731926341"/>
                  </a:ext>
                </a:extLst>
              </a:tr>
              <a:tr h="360129">
                <a:tc>
                  <a:txBody>
                    <a:bodyPr/>
                    <a:lstStyle/>
                    <a:p>
                      <a:r>
                        <a:rPr lang="en-US" b="1" dirty="0"/>
                        <a:t>Total</a:t>
                      </a:r>
                      <a:endParaRPr lang="en-IN" b="1" dirty="0"/>
                    </a:p>
                  </a:txBody>
                  <a:tcPr/>
                </a:tc>
                <a:tc>
                  <a:txBody>
                    <a:bodyPr/>
                    <a:lstStyle/>
                    <a:p>
                      <a:endParaRPr lang="en-IN" b="1"/>
                    </a:p>
                  </a:txBody>
                  <a:tcPr/>
                </a:tc>
                <a:tc>
                  <a:txBody>
                    <a:bodyPr/>
                    <a:lstStyle/>
                    <a:p>
                      <a:endParaRPr lang="en-IN" b="1"/>
                    </a:p>
                  </a:txBody>
                  <a:tcPr/>
                </a:tc>
                <a:tc>
                  <a:txBody>
                    <a:bodyPr/>
                    <a:lstStyle/>
                    <a:p>
                      <a:endParaRPr lang="en-IN" b="1" dirty="0"/>
                    </a:p>
                  </a:txBody>
                  <a:tcPr/>
                </a:tc>
                <a:tc>
                  <a:txBody>
                    <a:bodyPr/>
                    <a:lstStyle/>
                    <a:p>
                      <a:r>
                        <a:rPr lang="en-US" b="1" dirty="0"/>
                        <a:t>32000</a:t>
                      </a:r>
                      <a:endParaRPr lang="en-IN" b="1"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433194657"/>
                  </a:ext>
                </a:extLst>
              </a:tr>
            </a:tbl>
          </a:graphicData>
        </a:graphic>
      </p:graphicFrame>
    </p:spTree>
    <p:extLst>
      <p:ext uri="{BB962C8B-B14F-4D97-AF65-F5344CB8AC3E}">
        <p14:creationId xmlns:p14="http://schemas.microsoft.com/office/powerpoint/2010/main" val="3376669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77019"/>
            <a:ext cx="4386468" cy="1325563"/>
          </a:xfrm>
        </p:spPr>
        <p:txBody>
          <a:bodyPr>
            <a:noAutofit/>
          </a:bodyPr>
          <a:lstStyle/>
          <a:p>
            <a:r>
              <a:rPr lang="en-US" sz="4800" b="1" dirty="0">
                <a:ln>
                  <a:solidFill>
                    <a:schemeClr val="accent5">
                      <a:lumMod val="20000"/>
                      <a:lumOff val="80000"/>
                    </a:schemeClr>
                  </a:solidFill>
                </a:ln>
                <a:solidFill>
                  <a:schemeClr val="accent1">
                    <a:lumMod val="50000"/>
                  </a:schemeClr>
                </a:solidFill>
                <a:effectLst>
                  <a:glow rad="101600">
                    <a:schemeClr val="accent3">
                      <a:satMod val="175000"/>
                      <a:alpha val="40000"/>
                    </a:schemeClr>
                  </a:glow>
                </a:effectLst>
              </a:rPr>
              <a:t>Thanking You</a:t>
            </a:r>
          </a:p>
        </p:txBody>
      </p:sp>
    </p:spTree>
    <p:extLst>
      <p:ext uri="{BB962C8B-B14F-4D97-AF65-F5344CB8AC3E}">
        <p14:creationId xmlns:p14="http://schemas.microsoft.com/office/powerpoint/2010/main" val="72761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9819" y="667636"/>
            <a:ext cx="8677434" cy="5912069"/>
          </a:xfrm>
        </p:spPr>
        <p:txBody>
          <a:bodyPr>
            <a:normAutofit fontScale="92500" lnSpcReduction="10000"/>
          </a:bodyPr>
          <a:lstStyle/>
          <a:p>
            <a:pPr marL="457200" indent="-457200" algn="l">
              <a:buAutoNum type="arabicPeriod"/>
            </a:pPr>
            <a:r>
              <a:rPr lang="en-US" sz="2200" dirty="0"/>
              <a:t>Background.</a:t>
            </a:r>
          </a:p>
          <a:p>
            <a:pPr marL="457200" indent="-457200" algn="l">
              <a:buAutoNum type="arabicPeriod"/>
            </a:pPr>
            <a:r>
              <a:rPr lang="en-US" sz="2200" dirty="0"/>
              <a:t>Executive Summary - What is Jagara?</a:t>
            </a:r>
          </a:p>
          <a:p>
            <a:pPr marL="457200" indent="-457200" algn="l">
              <a:buAutoNum type="arabicPeriod"/>
            </a:pPr>
            <a:r>
              <a:rPr lang="en-US" sz="2200" dirty="0"/>
              <a:t>Why Jagara – The Solution to the Problem.</a:t>
            </a:r>
          </a:p>
          <a:p>
            <a:pPr marL="457200" indent="-457200" algn="l">
              <a:buAutoNum type="arabicPeriod"/>
            </a:pPr>
            <a:r>
              <a:rPr lang="en-US" sz="2200" dirty="0"/>
              <a:t>Emerging Technologies – The Blockchain.</a:t>
            </a:r>
          </a:p>
          <a:p>
            <a:pPr marL="457200" indent="-457200" algn="l">
              <a:buAutoNum type="arabicPeriod"/>
            </a:pPr>
            <a:r>
              <a:rPr lang="en-IN" sz="2200" b="0" i="0" dirty="0">
                <a:solidFill>
                  <a:srgbClr val="161616"/>
                </a:solidFill>
                <a:effectLst/>
              </a:rPr>
              <a:t>The digitization of real-world assets into tokens on the blockchain.</a:t>
            </a:r>
          </a:p>
          <a:p>
            <a:pPr marL="457200" indent="-457200" algn="l">
              <a:buAutoNum type="arabicPeriod"/>
            </a:pPr>
            <a:r>
              <a:rPr lang="en-US" sz="2200" dirty="0"/>
              <a:t>What is the NFT Market place.</a:t>
            </a:r>
          </a:p>
          <a:p>
            <a:pPr marL="457200" indent="-457200" algn="l">
              <a:buAutoNum type="arabicPeriod"/>
            </a:pPr>
            <a:r>
              <a:rPr lang="en-US" sz="2200" dirty="0"/>
              <a:t>Addressing Safety and Security.</a:t>
            </a:r>
          </a:p>
          <a:p>
            <a:pPr marL="457200" indent="-457200" algn="l">
              <a:buAutoNum type="arabicPeriod"/>
            </a:pPr>
            <a:r>
              <a:rPr lang="en-US" sz="2200" dirty="0"/>
              <a:t>Addressing Copyright and (or) Patent of Intellectual Properties.</a:t>
            </a:r>
          </a:p>
          <a:p>
            <a:pPr marL="457200" indent="-457200" algn="l">
              <a:buAutoNum type="arabicPeriod"/>
            </a:pPr>
            <a:r>
              <a:rPr lang="en-US" sz="2200" dirty="0"/>
              <a:t>Addressing real-time payment issues.</a:t>
            </a:r>
          </a:p>
          <a:p>
            <a:pPr marL="457200" indent="-457200" algn="l">
              <a:buAutoNum type="arabicPeriod"/>
            </a:pPr>
            <a:r>
              <a:rPr lang="en-US" sz="2200" dirty="0"/>
              <a:t>Addressing the supply of raw materials and export issues.</a:t>
            </a:r>
          </a:p>
          <a:p>
            <a:pPr marL="457200" indent="-457200" algn="l">
              <a:buAutoNum type="arabicPeriod"/>
            </a:pPr>
            <a:r>
              <a:rPr lang="en-US" sz="2200" dirty="0"/>
              <a:t>Addressing middleman issue.</a:t>
            </a:r>
          </a:p>
          <a:p>
            <a:pPr marL="457200" indent="-457200" algn="l">
              <a:buAutoNum type="arabicPeriod"/>
            </a:pPr>
            <a:r>
              <a:rPr lang="en-US" sz="2200" dirty="0"/>
              <a:t>Software Solution – Jagara – Our own NFT marketplace.</a:t>
            </a:r>
          </a:p>
          <a:p>
            <a:pPr marL="457200" indent="-457200" algn="l">
              <a:buAutoNum type="arabicPeriod"/>
            </a:pPr>
            <a:r>
              <a:rPr lang="en-US" sz="2200" dirty="0"/>
              <a:t>Business Model – Jagara.</a:t>
            </a:r>
          </a:p>
          <a:p>
            <a:pPr marL="457200" indent="-457200" algn="l">
              <a:buAutoNum type="arabicPeriod"/>
            </a:pPr>
            <a:r>
              <a:rPr lang="en-US" sz="2200" dirty="0"/>
              <a:t>Technical Approach.</a:t>
            </a:r>
          </a:p>
          <a:p>
            <a:pPr marL="457200" indent="-457200" algn="l">
              <a:buAutoNum type="arabicPeriod"/>
            </a:pPr>
            <a:r>
              <a:rPr lang="en-US" sz="2200" dirty="0"/>
              <a:t>Prototype Costing.</a:t>
            </a:r>
          </a:p>
        </p:txBody>
      </p:sp>
      <p:sp>
        <p:nvSpPr>
          <p:cNvPr id="2" name="TextBox 1">
            <a:extLst>
              <a:ext uri="{FF2B5EF4-FFF2-40B4-BE49-F238E27FC236}">
                <a16:creationId xmlns:a16="http://schemas.microsoft.com/office/drawing/2014/main" id="{9142F9AE-9E86-92F9-A59E-AD3CB312CF00}"/>
              </a:ext>
            </a:extLst>
          </p:cNvPr>
          <p:cNvSpPr txBox="1"/>
          <p:nvPr/>
        </p:nvSpPr>
        <p:spPr>
          <a:xfrm>
            <a:off x="-10512" y="27271"/>
            <a:ext cx="12191999" cy="954107"/>
          </a:xfrm>
          <a:prstGeom prst="rect">
            <a:avLst/>
          </a:prstGeom>
          <a:noFill/>
        </p:spPr>
        <p:txBody>
          <a:bodyPr wrap="square" rtlCol="0">
            <a:spAutoFit/>
          </a:bodyPr>
          <a:lstStyle/>
          <a:p>
            <a:pPr algn="ctr"/>
            <a:r>
              <a:rPr lang="en-US" sz="2800" dirty="0">
                <a:solidFill>
                  <a:schemeClr val="accent5">
                    <a:lumMod val="75000"/>
                  </a:schemeClr>
                </a:solidFill>
                <a:latin typeface="Cabin"/>
              </a:rPr>
              <a:t>Contents:</a:t>
            </a:r>
          </a:p>
          <a:p>
            <a:pPr algn="ctr"/>
            <a:endParaRPr lang="en-IN" sz="2800" dirty="0">
              <a:solidFill>
                <a:schemeClr val="accent5">
                  <a:lumMod val="75000"/>
                </a:schemeClr>
              </a:solidFill>
              <a:latin typeface="Cabin"/>
            </a:endParaRPr>
          </a:p>
        </p:txBody>
      </p:sp>
    </p:spTree>
    <p:extLst>
      <p:ext uri="{BB962C8B-B14F-4D97-AF65-F5344CB8AC3E}">
        <p14:creationId xmlns:p14="http://schemas.microsoft.com/office/powerpoint/2010/main" val="205447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7077" y="954887"/>
            <a:ext cx="11237845" cy="4299965"/>
          </a:xfrm>
        </p:spPr>
        <p:txBody>
          <a:bodyPr>
            <a:normAutofit/>
          </a:bodyPr>
          <a:lstStyle/>
          <a:p>
            <a:pPr marL="342900" indent="-342900" algn="just">
              <a:buFont typeface="Arial" panose="020B0604020202020204" pitchFamily="34" charset="0"/>
              <a:buChar char="•"/>
            </a:pPr>
            <a:r>
              <a:rPr lang="en-IN" sz="2000" dirty="0">
                <a:solidFill>
                  <a:schemeClr val="accent1"/>
                </a:solidFill>
                <a:latin typeface="Cabin"/>
              </a:rPr>
              <a:t>Odisha</a:t>
            </a:r>
            <a:r>
              <a:rPr lang="en-IN" sz="2000" dirty="0">
                <a:latin typeface="Cabin"/>
              </a:rPr>
              <a:t> was known as </a:t>
            </a:r>
            <a:r>
              <a:rPr lang="en-IN" sz="2000" dirty="0" err="1">
                <a:solidFill>
                  <a:srgbClr val="FF0000"/>
                </a:solidFill>
                <a:latin typeface="Cabin"/>
              </a:rPr>
              <a:t>Utkala</a:t>
            </a:r>
            <a:r>
              <a:rPr lang="en-IN" sz="2000" dirty="0">
                <a:latin typeface="Cabin"/>
              </a:rPr>
              <a:t> during ancient and medieval times. </a:t>
            </a:r>
            <a:r>
              <a:rPr lang="en-IN" sz="2000" i="1" dirty="0" err="1">
                <a:solidFill>
                  <a:schemeClr val="accent2">
                    <a:lumMod val="75000"/>
                  </a:schemeClr>
                </a:solidFill>
                <a:latin typeface="Cabin"/>
              </a:rPr>
              <a:t>Utkala</a:t>
            </a:r>
            <a:r>
              <a:rPr lang="en-IN" sz="2000" i="1" dirty="0">
                <a:solidFill>
                  <a:schemeClr val="accent2">
                    <a:lumMod val="75000"/>
                  </a:schemeClr>
                </a:solidFill>
                <a:latin typeface="Cabin"/>
              </a:rPr>
              <a:t> the name itself means – the land of excellence in art and craft</a:t>
            </a:r>
            <a:r>
              <a:rPr lang="en-IN" sz="2000" dirty="0">
                <a:latin typeface="Cabin"/>
              </a:rPr>
              <a:t>. The art forms are visual manifestations of the rich cultural heritage of Odisha and reflect a tradition that still lives in the creative imagination and skill of her craftsmen.</a:t>
            </a:r>
          </a:p>
          <a:p>
            <a:pPr marL="342900" indent="-342900" algn="just">
              <a:buFont typeface="Arial" panose="020B0604020202020204" pitchFamily="34" charset="0"/>
              <a:buChar char="•"/>
            </a:pPr>
            <a:endParaRPr lang="en-IN" sz="2000" dirty="0">
              <a:latin typeface="Cabin"/>
            </a:endParaRPr>
          </a:p>
          <a:p>
            <a:pPr marL="342900" indent="-342900" algn="just">
              <a:buFont typeface="Arial" panose="020B0604020202020204" pitchFamily="34" charset="0"/>
              <a:buChar char="•"/>
            </a:pPr>
            <a:r>
              <a:rPr lang="en-IN" sz="2000" dirty="0">
                <a:latin typeface="Cabin"/>
              </a:rPr>
              <a:t>Diverse, vibrant, and utilitarian the art and craft of Odisha range from —stonework, silver filigree, woodcraft, appliqué work, brass and bell metal work, </a:t>
            </a:r>
            <a:r>
              <a:rPr lang="en-IN" sz="2000" dirty="0" err="1">
                <a:latin typeface="Cabin"/>
              </a:rPr>
              <a:t>dhokra</a:t>
            </a:r>
            <a:r>
              <a:rPr lang="en-IN" sz="2000" dirty="0">
                <a:latin typeface="Cabin"/>
              </a:rPr>
              <a:t> castings, horn work, </a:t>
            </a:r>
            <a:r>
              <a:rPr lang="en-IN" sz="2000" dirty="0" err="1">
                <a:latin typeface="Cabin"/>
              </a:rPr>
              <a:t>pattachitra</a:t>
            </a:r>
            <a:r>
              <a:rPr lang="en-IN" sz="2000" dirty="0">
                <a:latin typeface="Cabin"/>
              </a:rPr>
              <a:t>, paper </a:t>
            </a:r>
            <a:r>
              <a:rPr lang="en-IN" sz="2000" dirty="0" err="1">
                <a:latin typeface="Cabin"/>
              </a:rPr>
              <a:t>mache</a:t>
            </a:r>
            <a:r>
              <a:rPr lang="en-IN" sz="2000" dirty="0">
                <a:latin typeface="Cabin"/>
              </a:rPr>
              <a:t>, terracotta, tie &amp; dye textile in </a:t>
            </a:r>
            <a:r>
              <a:rPr lang="en-IN" sz="2000" dirty="0" err="1">
                <a:latin typeface="Cabin"/>
              </a:rPr>
              <a:t>cotton,tassar</a:t>
            </a:r>
            <a:r>
              <a:rPr lang="en-IN" sz="2000" dirty="0">
                <a:latin typeface="Cabin"/>
              </a:rPr>
              <a:t> and silk to name a few. Stemming from centuries of exquisite craftsmanship, they are a </a:t>
            </a:r>
            <a:r>
              <a:rPr lang="en-IN" sz="2000" dirty="0" err="1">
                <a:latin typeface="Cabin"/>
              </a:rPr>
              <a:t>colorful</a:t>
            </a:r>
            <a:r>
              <a:rPr lang="en-IN" sz="2000" dirty="0">
                <a:latin typeface="Cabin"/>
              </a:rPr>
              <a:t> testimony to the integral life force of the people of the state.</a:t>
            </a:r>
          </a:p>
        </p:txBody>
      </p:sp>
      <p:sp>
        <p:nvSpPr>
          <p:cNvPr id="4" name="TextBox 3">
            <a:extLst>
              <a:ext uri="{FF2B5EF4-FFF2-40B4-BE49-F238E27FC236}">
                <a16:creationId xmlns:a16="http://schemas.microsoft.com/office/drawing/2014/main" id="{52C3531D-F4D7-9622-9603-112E9CDD47CC}"/>
              </a:ext>
            </a:extLst>
          </p:cNvPr>
          <p:cNvSpPr txBox="1"/>
          <p:nvPr/>
        </p:nvSpPr>
        <p:spPr>
          <a:xfrm>
            <a:off x="0" y="20293"/>
            <a:ext cx="12191999" cy="954107"/>
          </a:xfrm>
          <a:prstGeom prst="rect">
            <a:avLst/>
          </a:prstGeom>
          <a:noFill/>
        </p:spPr>
        <p:txBody>
          <a:bodyPr wrap="square">
            <a:spAutoFit/>
          </a:bodyPr>
          <a:lstStyle/>
          <a:p>
            <a:pPr algn="ctr"/>
            <a:r>
              <a:rPr lang="en-IN" sz="1800" dirty="0"/>
              <a:t> </a:t>
            </a:r>
            <a:r>
              <a:rPr lang="en-US" sz="2800" dirty="0">
                <a:solidFill>
                  <a:schemeClr val="accent1">
                    <a:lumMod val="75000"/>
                  </a:schemeClr>
                </a:solidFill>
                <a:latin typeface="Cabin"/>
              </a:rPr>
              <a:t>Background 1  : </a:t>
            </a:r>
            <a:r>
              <a:rPr lang="en-IN" sz="2800" dirty="0">
                <a:solidFill>
                  <a:schemeClr val="accent1">
                    <a:lumMod val="75000"/>
                  </a:schemeClr>
                </a:solidFill>
                <a:latin typeface="Cabin"/>
              </a:rPr>
              <a:t>Art &amp; Craft in Odisha</a:t>
            </a:r>
          </a:p>
          <a:p>
            <a:pPr algn="ctr"/>
            <a:endParaRPr lang="en-IN" sz="2800" dirty="0">
              <a:solidFill>
                <a:schemeClr val="accent1">
                  <a:lumMod val="75000"/>
                </a:schemeClr>
              </a:solidFill>
              <a:latin typeface="Cabin"/>
            </a:endParaRPr>
          </a:p>
        </p:txBody>
      </p:sp>
    </p:spTree>
    <p:extLst>
      <p:ext uri="{BB962C8B-B14F-4D97-AF65-F5344CB8AC3E}">
        <p14:creationId xmlns:p14="http://schemas.microsoft.com/office/powerpoint/2010/main" val="1300845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7077" y="1199687"/>
            <a:ext cx="11237844" cy="5187861"/>
          </a:xfrm>
        </p:spPr>
        <p:txBody>
          <a:bodyPr>
            <a:normAutofit/>
          </a:bodyPr>
          <a:lstStyle/>
          <a:p>
            <a:pPr marL="342900" indent="-342900" algn="just">
              <a:buFont typeface="Arial" panose="020B0604020202020204" pitchFamily="34" charset="0"/>
              <a:buChar char="•"/>
            </a:pPr>
            <a:r>
              <a:rPr lang="en-US" sz="1800" dirty="0">
                <a:latin typeface="Cabin"/>
              </a:rPr>
              <a:t>Lots of research happened to date.</a:t>
            </a:r>
          </a:p>
          <a:p>
            <a:pPr marL="285750" indent="-285750" algn="just">
              <a:buFont typeface="Arial" panose="020B0604020202020204" pitchFamily="34" charset="0"/>
              <a:buChar char="•"/>
            </a:pPr>
            <a:r>
              <a:rPr lang="en-US" sz="1800" dirty="0">
                <a:latin typeface="Cabin"/>
              </a:rPr>
              <a:t> Lots of papers published by now.</a:t>
            </a:r>
          </a:p>
          <a:p>
            <a:pPr marL="285750" indent="-285750" algn="just">
              <a:buFont typeface="Arial" panose="020B0604020202020204" pitchFamily="34" charset="0"/>
              <a:buChar char="•"/>
            </a:pPr>
            <a:r>
              <a:rPr lang="en-US" sz="1800" dirty="0">
                <a:latin typeface="Cabin"/>
              </a:rPr>
              <a:t> Lots of initiatives taken by the Government and other entities.</a:t>
            </a:r>
          </a:p>
          <a:p>
            <a:pPr marL="285750" indent="-285750" algn="just">
              <a:buFont typeface="Arial" panose="020B0604020202020204" pitchFamily="34" charset="0"/>
              <a:buChar char="•"/>
            </a:pPr>
            <a:r>
              <a:rPr lang="en-US" sz="1800" dirty="0">
                <a:latin typeface="Cabin"/>
              </a:rPr>
              <a:t> </a:t>
            </a:r>
          </a:p>
          <a:p>
            <a:pPr algn="just"/>
            <a:r>
              <a:rPr lang="en-US" sz="1800" dirty="0">
                <a:solidFill>
                  <a:srgbClr val="FF0000"/>
                </a:solidFill>
                <a:latin typeface="Cabin"/>
              </a:rPr>
              <a:t>But it’s still dying. </a:t>
            </a:r>
          </a:p>
          <a:p>
            <a:pPr marL="285750" indent="-285750" algn="just">
              <a:buFont typeface="Arial" panose="020B0604020202020204" pitchFamily="34" charset="0"/>
              <a:buChar char="•"/>
            </a:pPr>
            <a:endParaRPr lang="en-US" sz="1800" dirty="0">
              <a:latin typeface="Cabin"/>
            </a:endParaRPr>
          </a:p>
          <a:p>
            <a:pPr marL="285750" indent="-285750" algn="just">
              <a:buFont typeface="Arial" panose="020B0604020202020204" pitchFamily="34" charset="0"/>
              <a:buChar char="•"/>
            </a:pPr>
            <a:r>
              <a:rPr lang="en-US" sz="1800" dirty="0">
                <a:latin typeface="Cabin"/>
              </a:rPr>
              <a:t>Artists and Craftsmen still not getting enough to build up a better living for themselves. </a:t>
            </a:r>
          </a:p>
          <a:p>
            <a:pPr marL="285750" indent="-285750" algn="just">
              <a:buFont typeface="Arial" panose="020B0604020202020204" pitchFamily="34" charset="0"/>
              <a:buChar char="•"/>
            </a:pPr>
            <a:r>
              <a:rPr lang="en-US" sz="1800" dirty="0">
                <a:latin typeface="Cabin"/>
              </a:rPr>
              <a:t>Giving a good education to their kids.</a:t>
            </a:r>
          </a:p>
          <a:p>
            <a:pPr marL="285750" indent="-285750" algn="just">
              <a:buFont typeface="Arial" panose="020B0604020202020204" pitchFamily="34" charset="0"/>
              <a:buChar char="•"/>
            </a:pPr>
            <a:r>
              <a:rPr lang="en-US" sz="1800" dirty="0">
                <a:latin typeface="Cabin"/>
              </a:rPr>
              <a:t>Not able to substantiate their belief in their long and inherited assets, the knowledge they have got from their parents, generation to generation.</a:t>
            </a:r>
            <a:endParaRPr lang="en-IN" sz="1800" dirty="0">
              <a:latin typeface="Cabin"/>
            </a:endParaRPr>
          </a:p>
        </p:txBody>
      </p:sp>
      <p:sp>
        <p:nvSpPr>
          <p:cNvPr id="4" name="TextBox 3">
            <a:extLst>
              <a:ext uri="{FF2B5EF4-FFF2-40B4-BE49-F238E27FC236}">
                <a16:creationId xmlns:a16="http://schemas.microsoft.com/office/drawing/2014/main" id="{52C3531D-F4D7-9622-9603-112E9CDD47CC}"/>
              </a:ext>
            </a:extLst>
          </p:cNvPr>
          <p:cNvSpPr txBox="1"/>
          <p:nvPr/>
        </p:nvSpPr>
        <p:spPr>
          <a:xfrm>
            <a:off x="0" y="20293"/>
            <a:ext cx="12191999" cy="954107"/>
          </a:xfrm>
          <a:prstGeom prst="rect">
            <a:avLst/>
          </a:prstGeom>
          <a:noFill/>
        </p:spPr>
        <p:txBody>
          <a:bodyPr wrap="square">
            <a:spAutoFit/>
          </a:bodyPr>
          <a:lstStyle/>
          <a:p>
            <a:pPr algn="ctr"/>
            <a:r>
              <a:rPr lang="en-IN" sz="2000" dirty="0">
                <a:latin typeface="Cabin"/>
              </a:rPr>
              <a:t> </a:t>
            </a:r>
            <a:r>
              <a:rPr lang="en-US" sz="2800" dirty="0">
                <a:solidFill>
                  <a:schemeClr val="accent1">
                    <a:lumMod val="75000"/>
                  </a:schemeClr>
                </a:solidFill>
                <a:latin typeface="Cabin"/>
              </a:rPr>
              <a:t>Background 2  : </a:t>
            </a:r>
            <a:r>
              <a:rPr lang="en-IN" sz="2800" dirty="0">
                <a:solidFill>
                  <a:schemeClr val="accent1">
                    <a:lumMod val="75000"/>
                  </a:schemeClr>
                </a:solidFill>
                <a:latin typeface="Cabin"/>
              </a:rPr>
              <a:t>Art &amp; Craft in Odisha</a:t>
            </a:r>
          </a:p>
          <a:p>
            <a:pPr algn="ctr"/>
            <a:r>
              <a:rPr lang="en-IN" sz="2800" dirty="0">
                <a:solidFill>
                  <a:schemeClr val="accent1">
                    <a:lumMod val="75000"/>
                  </a:schemeClr>
                </a:solidFill>
                <a:latin typeface="Cabin"/>
              </a:rPr>
              <a:t> 		             </a:t>
            </a:r>
            <a:r>
              <a:rPr lang="en-IN" sz="2800" dirty="0">
                <a:solidFill>
                  <a:srgbClr val="FF0000"/>
                </a:solidFill>
                <a:latin typeface="Cabin"/>
              </a:rPr>
              <a:t>-------- It’s Dying!!!</a:t>
            </a:r>
          </a:p>
        </p:txBody>
      </p:sp>
    </p:spTree>
    <p:extLst>
      <p:ext uri="{BB962C8B-B14F-4D97-AF65-F5344CB8AC3E}">
        <p14:creationId xmlns:p14="http://schemas.microsoft.com/office/powerpoint/2010/main" val="504249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90331" y="675076"/>
            <a:ext cx="9965635" cy="5725725"/>
          </a:xfrm>
        </p:spPr>
        <p:txBody>
          <a:bodyPr>
            <a:normAutofit/>
          </a:bodyPr>
          <a:lstStyle/>
          <a:p>
            <a:pPr algn="l"/>
            <a:r>
              <a:rPr lang="en-US" sz="2000" dirty="0">
                <a:latin typeface="Cabin"/>
              </a:rPr>
              <a:t>May it be a master craftsman, a dealer, or an artist they all are facing problems in </a:t>
            </a:r>
          </a:p>
          <a:p>
            <a:pPr algn="l"/>
            <a:endParaRPr lang="en-US" sz="2000" dirty="0">
              <a:latin typeface="Cabin"/>
            </a:endParaRPr>
          </a:p>
          <a:p>
            <a:pPr marL="342900" indent="-342900" algn="l">
              <a:buFont typeface="Arial" panose="020B0604020202020204" pitchFamily="34" charset="0"/>
              <a:buChar char="•"/>
            </a:pPr>
            <a:r>
              <a:rPr lang="en-IN" sz="2000" dirty="0">
                <a:latin typeface="Cabin"/>
              </a:rPr>
              <a:t>getting irregular payments</a:t>
            </a:r>
          </a:p>
          <a:p>
            <a:pPr marL="342900" indent="-342900" algn="l">
              <a:buFont typeface="Arial" panose="020B0604020202020204" pitchFamily="34" charset="0"/>
              <a:buChar char="•"/>
            </a:pPr>
            <a:r>
              <a:rPr lang="en-IN" sz="2000" dirty="0">
                <a:latin typeface="Cabin"/>
              </a:rPr>
              <a:t>irregular supply of raw materials</a:t>
            </a:r>
          </a:p>
          <a:p>
            <a:pPr marL="342900" indent="-342900" algn="l">
              <a:buFont typeface="Arial" panose="020B0604020202020204" pitchFamily="34" charset="0"/>
              <a:buChar char="•"/>
            </a:pPr>
            <a:r>
              <a:rPr lang="en-IN" sz="2000" dirty="0">
                <a:latin typeface="Cabin"/>
              </a:rPr>
              <a:t>No regular orders from associated societies</a:t>
            </a:r>
          </a:p>
          <a:p>
            <a:pPr marL="342900" indent="-342900" algn="l">
              <a:buFont typeface="Arial" panose="020B0604020202020204" pitchFamily="34" charset="0"/>
              <a:buChar char="•"/>
            </a:pPr>
            <a:r>
              <a:rPr lang="en-IN" sz="2000" dirty="0">
                <a:latin typeface="Cabin"/>
              </a:rPr>
              <a:t>Problems with Co-operative Societies</a:t>
            </a:r>
          </a:p>
          <a:p>
            <a:pPr marL="342900" indent="-342900" algn="l">
              <a:buFont typeface="Arial" panose="020B0604020202020204" pitchFamily="34" charset="0"/>
              <a:buChar char="•"/>
            </a:pPr>
            <a:r>
              <a:rPr lang="en-IN" sz="2000" dirty="0">
                <a:latin typeface="Cabin"/>
              </a:rPr>
              <a:t>Problems of craftsmen in raising loans</a:t>
            </a:r>
          </a:p>
          <a:p>
            <a:pPr marL="342900" indent="-342900" algn="l">
              <a:buFont typeface="Arial" panose="020B0604020202020204" pitchFamily="34" charset="0"/>
              <a:buChar char="•"/>
            </a:pPr>
            <a:r>
              <a:rPr lang="en-IN" sz="2000" dirty="0">
                <a:latin typeface="Cabin"/>
              </a:rPr>
              <a:t>Proper coordination of all stakeholders</a:t>
            </a:r>
          </a:p>
          <a:p>
            <a:pPr marL="342900" indent="-342900" algn="l">
              <a:buFont typeface="Arial" panose="020B0604020202020204" pitchFamily="34" charset="0"/>
              <a:buChar char="•"/>
            </a:pPr>
            <a:r>
              <a:rPr lang="en-IN" sz="2000" dirty="0">
                <a:latin typeface="Cabin"/>
              </a:rPr>
              <a:t>Not having a standard and well-reached marketplace</a:t>
            </a:r>
          </a:p>
          <a:p>
            <a:pPr marL="342900" indent="-342900" algn="l">
              <a:buFont typeface="Arial" panose="020B0604020202020204" pitchFamily="34" charset="0"/>
              <a:buChar char="•"/>
            </a:pPr>
            <a:r>
              <a:rPr lang="en-IN" sz="2000" dirty="0">
                <a:latin typeface="Cabin"/>
              </a:rPr>
              <a:t>Not having a proper channel for export</a:t>
            </a:r>
          </a:p>
          <a:p>
            <a:pPr marL="342900" indent="-342900" algn="l">
              <a:buFont typeface="Arial" panose="020B0604020202020204" pitchFamily="34" charset="0"/>
              <a:buChar char="•"/>
            </a:pPr>
            <a:r>
              <a:rPr lang="en-IN" sz="2000" dirty="0">
                <a:latin typeface="Cabin"/>
              </a:rPr>
              <a:t>Many middle-men, collaborators, agents</a:t>
            </a:r>
          </a:p>
          <a:p>
            <a:pPr marL="342900" indent="-342900" algn="l">
              <a:buFont typeface="Arial" panose="020B0604020202020204" pitchFamily="34" charset="0"/>
              <a:buChar char="•"/>
            </a:pPr>
            <a:r>
              <a:rPr lang="en-IN" sz="2000" dirty="0">
                <a:latin typeface="Cabin"/>
              </a:rPr>
              <a:t>Copyright and Intellectual property loss without any benefit</a:t>
            </a:r>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endParaRPr lang="en-IN" sz="2400" dirty="0"/>
          </a:p>
        </p:txBody>
      </p:sp>
      <p:sp>
        <p:nvSpPr>
          <p:cNvPr id="4" name="TextBox 3">
            <a:extLst>
              <a:ext uri="{FF2B5EF4-FFF2-40B4-BE49-F238E27FC236}">
                <a16:creationId xmlns:a16="http://schemas.microsoft.com/office/drawing/2014/main" id="{52C3531D-F4D7-9622-9603-112E9CDD47CC}"/>
              </a:ext>
            </a:extLst>
          </p:cNvPr>
          <p:cNvSpPr txBox="1"/>
          <p:nvPr/>
        </p:nvSpPr>
        <p:spPr>
          <a:xfrm>
            <a:off x="0" y="-736"/>
            <a:ext cx="12191999" cy="954107"/>
          </a:xfrm>
          <a:prstGeom prst="rect">
            <a:avLst/>
          </a:prstGeom>
          <a:noFill/>
        </p:spPr>
        <p:txBody>
          <a:bodyPr wrap="square">
            <a:spAutoFit/>
          </a:bodyPr>
          <a:lstStyle/>
          <a:p>
            <a:pPr algn="ctr"/>
            <a:r>
              <a:rPr lang="en-IN" sz="1800" dirty="0"/>
              <a:t> </a:t>
            </a:r>
            <a:r>
              <a:rPr lang="en-US" sz="2800" dirty="0">
                <a:solidFill>
                  <a:schemeClr val="accent1">
                    <a:lumMod val="75000"/>
                  </a:schemeClr>
                </a:solidFill>
                <a:latin typeface="Cabin"/>
              </a:rPr>
              <a:t>Problems  : </a:t>
            </a:r>
            <a:r>
              <a:rPr lang="en-IN" sz="2800" dirty="0">
                <a:solidFill>
                  <a:schemeClr val="accent1">
                    <a:lumMod val="75000"/>
                  </a:schemeClr>
                </a:solidFill>
                <a:latin typeface="Cabin"/>
              </a:rPr>
              <a:t>Money Matters</a:t>
            </a:r>
          </a:p>
          <a:p>
            <a:pPr algn="ctr"/>
            <a:r>
              <a:rPr lang="en-IN" sz="2800" dirty="0">
                <a:solidFill>
                  <a:schemeClr val="accent1">
                    <a:lumMod val="75000"/>
                  </a:schemeClr>
                </a:solidFill>
                <a:latin typeface="Cabin"/>
              </a:rPr>
              <a:t> 				</a:t>
            </a:r>
            <a:endParaRPr lang="en-IN" sz="2800" dirty="0">
              <a:solidFill>
                <a:srgbClr val="FF0000"/>
              </a:solidFill>
              <a:latin typeface="Cabin"/>
            </a:endParaRPr>
          </a:p>
        </p:txBody>
      </p:sp>
    </p:spTree>
    <p:extLst>
      <p:ext uri="{BB962C8B-B14F-4D97-AF65-F5344CB8AC3E}">
        <p14:creationId xmlns:p14="http://schemas.microsoft.com/office/powerpoint/2010/main" val="96847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7079" y="616588"/>
            <a:ext cx="10893287" cy="5863315"/>
          </a:xfrm>
        </p:spPr>
        <p:txBody>
          <a:bodyPr>
            <a:normAutofit/>
          </a:bodyPr>
          <a:lstStyle/>
          <a:p>
            <a:pPr algn="just"/>
            <a:r>
              <a:rPr lang="en-US" sz="2000" dirty="0">
                <a:latin typeface="Cabin"/>
              </a:rPr>
              <a:t>Jagara is a unique initiative to help the livelihood of Artists and Craftsmen in Odisha by providing one of its kind marketplaces for those genius who are struggling for their livelihood.</a:t>
            </a:r>
          </a:p>
          <a:p>
            <a:pPr algn="just"/>
            <a:r>
              <a:rPr lang="en-US" sz="2000" dirty="0">
                <a:latin typeface="Cabin"/>
              </a:rPr>
              <a:t>And ultimately forced to leave their forefather’s knowledge, and get into the current mechanical life. It is going to be the marketplace, </a:t>
            </a:r>
          </a:p>
          <a:p>
            <a:pPr algn="just"/>
            <a:endParaRPr lang="en-US" sz="2000" dirty="0">
              <a:latin typeface="Cabin"/>
            </a:endParaRPr>
          </a:p>
          <a:p>
            <a:pPr marL="342900" indent="-342900" algn="just">
              <a:buFont typeface="Arial" panose="020B0604020202020204" pitchFamily="34" charset="0"/>
              <a:buChar char="•"/>
            </a:pPr>
            <a:r>
              <a:rPr lang="en-US" sz="2000" dirty="0">
                <a:latin typeface="Cabin"/>
              </a:rPr>
              <a:t>Which will value their creations.</a:t>
            </a:r>
          </a:p>
          <a:p>
            <a:pPr marL="342900" indent="-342900" algn="just">
              <a:buFont typeface="Arial" panose="020B0604020202020204" pitchFamily="34" charset="0"/>
              <a:buChar char="•"/>
            </a:pPr>
            <a:r>
              <a:rPr lang="en-US" sz="2000" dirty="0">
                <a:latin typeface="Cabin"/>
              </a:rPr>
              <a:t>Will provide enough pride and price for their own intellectual property.</a:t>
            </a:r>
          </a:p>
          <a:p>
            <a:pPr marL="342900" indent="-342900" algn="just">
              <a:buFont typeface="Arial" panose="020B0604020202020204" pitchFamily="34" charset="0"/>
              <a:buChar char="•"/>
            </a:pPr>
            <a:r>
              <a:rPr lang="en-US" sz="2000" dirty="0">
                <a:latin typeface="Cabin"/>
              </a:rPr>
              <a:t>Will give them respect in society, by promoting their work worldwide, but in a very secure and authentic manner.</a:t>
            </a:r>
          </a:p>
          <a:p>
            <a:pPr marL="342900" indent="-342900" algn="just">
              <a:buFont typeface="Arial" panose="020B0604020202020204" pitchFamily="34" charset="0"/>
              <a:buChar char="•"/>
            </a:pPr>
            <a:r>
              <a:rPr lang="en-US" sz="2000" dirty="0">
                <a:latin typeface="Cabin"/>
              </a:rPr>
              <a:t>Removing most of the middlemen.</a:t>
            </a:r>
          </a:p>
          <a:p>
            <a:pPr marL="342900" indent="-342900" algn="just">
              <a:buFont typeface="Arial" panose="020B0604020202020204" pitchFamily="34" charset="0"/>
              <a:buChar char="•"/>
            </a:pPr>
            <a:r>
              <a:rPr lang="en-US" sz="2000" dirty="0">
                <a:latin typeface="Cabin"/>
              </a:rPr>
              <a:t>Collaborating with Govt, private, banking, insurance, and other agencies.</a:t>
            </a:r>
          </a:p>
          <a:p>
            <a:pPr marL="342900" indent="-342900" algn="just">
              <a:buFont typeface="Arial" panose="020B0604020202020204" pitchFamily="34" charset="0"/>
              <a:buChar char="•"/>
            </a:pPr>
            <a:r>
              <a:rPr lang="en-US" sz="2000" dirty="0">
                <a:latin typeface="Cabin"/>
              </a:rPr>
              <a:t>Will initiate it in Odisha, and then will implement it in Pan India and Asia-Specific regions.</a:t>
            </a:r>
          </a:p>
          <a:p>
            <a:pPr algn="just"/>
            <a:endParaRPr lang="en-IN" dirty="0"/>
          </a:p>
        </p:txBody>
      </p:sp>
      <p:sp>
        <p:nvSpPr>
          <p:cNvPr id="4" name="TextBox 3">
            <a:extLst>
              <a:ext uri="{FF2B5EF4-FFF2-40B4-BE49-F238E27FC236}">
                <a16:creationId xmlns:a16="http://schemas.microsoft.com/office/drawing/2014/main" id="{52C3531D-F4D7-9622-9603-112E9CDD47CC}"/>
              </a:ext>
            </a:extLst>
          </p:cNvPr>
          <p:cNvSpPr txBox="1"/>
          <p:nvPr/>
        </p:nvSpPr>
        <p:spPr>
          <a:xfrm>
            <a:off x="0" y="20289"/>
            <a:ext cx="12191999" cy="954107"/>
          </a:xfrm>
          <a:prstGeom prst="rect">
            <a:avLst/>
          </a:prstGeom>
          <a:noFill/>
        </p:spPr>
        <p:txBody>
          <a:bodyPr wrap="square">
            <a:spAutoFit/>
          </a:bodyPr>
          <a:lstStyle/>
          <a:p>
            <a:pPr algn="ctr"/>
            <a:r>
              <a:rPr lang="en-IN" sz="1800" dirty="0"/>
              <a:t> </a:t>
            </a:r>
            <a:r>
              <a:rPr lang="en-US" sz="2800" dirty="0">
                <a:solidFill>
                  <a:schemeClr val="accent1">
                    <a:lumMod val="75000"/>
                  </a:schemeClr>
                </a:solidFill>
                <a:latin typeface="Cabin"/>
              </a:rPr>
              <a:t>Jagara : Executive Summary</a:t>
            </a:r>
          </a:p>
          <a:p>
            <a:pPr algn="ctr"/>
            <a:r>
              <a:rPr lang="en-IN" sz="2800" dirty="0">
                <a:solidFill>
                  <a:schemeClr val="accent1">
                    <a:lumMod val="75000"/>
                  </a:schemeClr>
                </a:solidFill>
                <a:latin typeface="Cabin"/>
              </a:rPr>
              <a:t> 				</a:t>
            </a:r>
            <a:endParaRPr lang="en-IN" sz="2800" dirty="0">
              <a:solidFill>
                <a:srgbClr val="FF0000"/>
              </a:solidFill>
              <a:latin typeface="Cabin"/>
            </a:endParaRPr>
          </a:p>
        </p:txBody>
      </p:sp>
    </p:spTree>
    <p:extLst>
      <p:ext uri="{BB962C8B-B14F-4D97-AF65-F5344CB8AC3E}">
        <p14:creationId xmlns:p14="http://schemas.microsoft.com/office/powerpoint/2010/main" val="16708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7078" y="963883"/>
            <a:ext cx="10840277" cy="4754381"/>
          </a:xfrm>
        </p:spPr>
        <p:txBody>
          <a:bodyPr>
            <a:normAutofit/>
          </a:bodyPr>
          <a:lstStyle/>
          <a:p>
            <a:pPr algn="just"/>
            <a:r>
              <a:rPr lang="en-US" sz="2000" dirty="0">
                <a:latin typeface="Cabin"/>
              </a:rPr>
              <a:t>Jagara, as the name suggests, it’s of Lord Jagannath!!! </a:t>
            </a:r>
          </a:p>
          <a:p>
            <a:pPr algn="just"/>
            <a:r>
              <a:rPr lang="en-US" sz="2000" dirty="0">
                <a:latin typeface="Cabin"/>
              </a:rPr>
              <a:t>By using the new-age blockchain technology, one can </a:t>
            </a:r>
            <a:r>
              <a:rPr lang="en-IN" sz="2000" dirty="0">
                <a:latin typeface="Cabin"/>
              </a:rPr>
              <a:t>digitalize real-world assets into tokens on the blockchain. </a:t>
            </a:r>
          </a:p>
          <a:p>
            <a:pPr marL="457200" indent="-457200" algn="just">
              <a:buFont typeface="Arial" panose="020B0604020202020204" pitchFamily="34" charset="0"/>
              <a:buAutoNum type="arabicPeriod"/>
            </a:pPr>
            <a:r>
              <a:rPr lang="en-IN" sz="2000" dirty="0">
                <a:solidFill>
                  <a:schemeClr val="accent5">
                    <a:lumMod val="75000"/>
                  </a:schemeClr>
                </a:solidFill>
              </a:rPr>
              <a:t>Unlocking the value of physical assets as digital tokens. </a:t>
            </a:r>
            <a:r>
              <a:rPr lang="en-IN" sz="2000" dirty="0"/>
              <a:t>By representing physical assets as digital tokens on a distributed digital ledger or blockchain, it’s possible to unlock the value of real-world assets and exchange them in real time in a more authentic way.</a:t>
            </a:r>
          </a:p>
          <a:p>
            <a:pPr marL="457200" indent="-457200" algn="just">
              <a:buFont typeface="Arial" panose="020B0604020202020204" pitchFamily="34" charset="0"/>
              <a:buAutoNum type="arabicPeriod"/>
            </a:pPr>
            <a:r>
              <a:rPr lang="en-IN" sz="2000" dirty="0">
                <a:solidFill>
                  <a:schemeClr val="accent5">
                    <a:lumMod val="75000"/>
                  </a:schemeClr>
                </a:solidFill>
              </a:rPr>
              <a:t>Accelerating the exchange of value using blockchain.</a:t>
            </a:r>
            <a:r>
              <a:rPr lang="en-IN" sz="2000" dirty="0"/>
              <a:t> Today’s cross-border payment processes are fraught with time delays, complexity, and inefficiencies. Payments are the backbone of global commerce, but payment in real time has yet to be achieved. Whether it’s payments or other asset classes, the ability to move real-world assets onto a blockchain offers the advantages of a secure digital platform, while retaining the characteristics of the asset. </a:t>
            </a:r>
          </a:p>
          <a:p>
            <a:pPr marL="457200" indent="-457200" algn="just">
              <a:buFont typeface="Arial" panose="020B0604020202020204" pitchFamily="34" charset="0"/>
              <a:buAutoNum type="arabicPeriod"/>
            </a:pPr>
            <a:endParaRPr lang="en-IN" dirty="0"/>
          </a:p>
          <a:p>
            <a:pPr marL="457200" indent="-457200" algn="just">
              <a:buAutoNum type="arabicPeriod"/>
            </a:pPr>
            <a:endParaRPr lang="en-IN" sz="2400" dirty="0"/>
          </a:p>
          <a:p>
            <a:pPr marL="457200" indent="-457200" algn="just">
              <a:buAutoNum type="arabicPeriod"/>
            </a:pPr>
            <a:endParaRPr lang="en-US" dirty="0">
              <a:latin typeface="Cabin"/>
            </a:endParaRPr>
          </a:p>
          <a:p>
            <a:pPr marL="342900" indent="-342900" algn="just">
              <a:buFontTx/>
              <a:buChar char="-"/>
            </a:pPr>
            <a:endParaRPr lang="en-IN" dirty="0"/>
          </a:p>
        </p:txBody>
      </p:sp>
      <p:sp>
        <p:nvSpPr>
          <p:cNvPr id="4" name="TextBox 3">
            <a:extLst>
              <a:ext uri="{FF2B5EF4-FFF2-40B4-BE49-F238E27FC236}">
                <a16:creationId xmlns:a16="http://schemas.microsoft.com/office/drawing/2014/main" id="{52C3531D-F4D7-9622-9603-112E9CDD47CC}"/>
              </a:ext>
            </a:extLst>
          </p:cNvPr>
          <p:cNvSpPr txBox="1"/>
          <p:nvPr/>
        </p:nvSpPr>
        <p:spPr>
          <a:xfrm>
            <a:off x="0" y="9776"/>
            <a:ext cx="12191999" cy="954107"/>
          </a:xfrm>
          <a:prstGeom prst="rect">
            <a:avLst/>
          </a:prstGeom>
          <a:noFill/>
        </p:spPr>
        <p:txBody>
          <a:bodyPr wrap="square">
            <a:spAutoFit/>
          </a:bodyPr>
          <a:lstStyle/>
          <a:p>
            <a:pPr algn="ctr"/>
            <a:r>
              <a:rPr lang="en-IN" sz="1800" dirty="0"/>
              <a:t> </a:t>
            </a:r>
            <a:r>
              <a:rPr lang="en-US" sz="2800" dirty="0">
                <a:solidFill>
                  <a:schemeClr val="accent1">
                    <a:lumMod val="75000"/>
                  </a:schemeClr>
                </a:solidFill>
                <a:latin typeface="Cabin"/>
              </a:rPr>
              <a:t>Jagara : A Creative Creation </a:t>
            </a:r>
          </a:p>
          <a:p>
            <a:pPr algn="ctr"/>
            <a:r>
              <a:rPr lang="en-US" sz="2800" dirty="0">
                <a:solidFill>
                  <a:schemeClr val="accent1">
                    <a:lumMod val="75000"/>
                  </a:schemeClr>
                </a:solidFill>
                <a:latin typeface="Cabin"/>
              </a:rPr>
              <a:t> 					     solution to the problem</a:t>
            </a:r>
            <a:r>
              <a:rPr lang="en-IN" sz="2800" dirty="0">
                <a:solidFill>
                  <a:schemeClr val="accent1">
                    <a:lumMod val="75000"/>
                  </a:schemeClr>
                </a:solidFill>
                <a:latin typeface="Cabin"/>
              </a:rPr>
              <a:t> 				</a:t>
            </a:r>
            <a:endParaRPr lang="en-IN" sz="2800" dirty="0">
              <a:solidFill>
                <a:srgbClr val="FF0000"/>
              </a:solidFill>
              <a:latin typeface="Cabin"/>
            </a:endParaRPr>
          </a:p>
        </p:txBody>
      </p:sp>
    </p:spTree>
    <p:extLst>
      <p:ext uri="{BB962C8B-B14F-4D97-AF65-F5344CB8AC3E}">
        <p14:creationId xmlns:p14="http://schemas.microsoft.com/office/powerpoint/2010/main" val="318772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86228" y="933085"/>
            <a:ext cx="11219543" cy="5924914"/>
          </a:xfrm>
        </p:spPr>
        <p:txBody>
          <a:bodyPr>
            <a:normAutofit/>
          </a:bodyPr>
          <a:lstStyle/>
          <a:p>
            <a:pPr algn="just"/>
            <a:r>
              <a:rPr lang="en-IN" sz="2000" b="1" dirty="0">
                <a:solidFill>
                  <a:srgbClr val="323232"/>
                </a:solidFill>
                <a:latin typeface="Cabin"/>
              </a:rPr>
              <a:t>1. </a:t>
            </a:r>
            <a:r>
              <a:rPr lang="en-IN" sz="2000" b="1" dirty="0">
                <a:latin typeface="Cabin"/>
              </a:rPr>
              <a:t>Unlocking the value of physical assets as digital tokens</a:t>
            </a:r>
            <a:endParaRPr lang="en-IN" sz="2000" b="1" i="0" dirty="0">
              <a:solidFill>
                <a:srgbClr val="323232"/>
              </a:solidFill>
              <a:effectLst/>
              <a:latin typeface="Cabin"/>
            </a:endParaRPr>
          </a:p>
          <a:p>
            <a:pPr marL="342900" indent="-342900" algn="just">
              <a:buFont typeface="Arial" panose="020B0604020202020204" pitchFamily="34" charset="0"/>
              <a:buChar char="•"/>
            </a:pPr>
            <a:r>
              <a:rPr lang="en-IN" sz="2000" b="0" i="0" dirty="0">
                <a:solidFill>
                  <a:srgbClr val="323232"/>
                </a:solidFill>
                <a:effectLst/>
                <a:latin typeface="Cabin"/>
              </a:rPr>
              <a:t>Today, it takes one click to buy an airline ticket or a new sweater, but if you want to buy stocks or get a mortgage, transactions are more time intensive. Whether it’s waiting for documents or settlement, many types of transactions aren’t instant. Assets like gold, real estate, fine art, or carbon credits are more difficult to transfer, often obligating buyers and sellers to contend with mountains of paperwork and lengthy procedures. By representing physical assets as digital tokens on a distributed digital ledger or blockchain, it’s possible to unlock the value of real-world assets and exchange them in real time. </a:t>
            </a:r>
          </a:p>
          <a:p>
            <a:pPr algn="just"/>
            <a:r>
              <a:rPr lang="en-IN" sz="2000" b="1" dirty="0">
                <a:latin typeface="Cabin"/>
              </a:rPr>
              <a:t>2. Accelerating the exchange of value using blockchain</a:t>
            </a:r>
          </a:p>
          <a:p>
            <a:pPr marL="342900" indent="-342900" algn="just">
              <a:buFont typeface="Arial" panose="020B0604020202020204" pitchFamily="34" charset="0"/>
              <a:buChar char="•"/>
            </a:pPr>
            <a:r>
              <a:rPr lang="en-IN" sz="2000" b="0" i="0" dirty="0">
                <a:solidFill>
                  <a:srgbClr val="323232"/>
                </a:solidFill>
                <a:effectLst/>
                <a:latin typeface="Cabin"/>
              </a:rPr>
              <a:t>Today’s cross-border payment processes are fraught with time delays, complexity, and inefficiencies. Payments are the backbone of global commerce, but payment in real-time has yet to be achieved. Whether it’s payments or other asset classes, the ability to move real-world assets onto a blockchain offers the advantages of a secure digital platform, while retaining the characteristics of the asset. Securitization is the process through which contractual obligations such as mortgages, car loans, personal debt, or receivables are pooled, and their cash flows are sold as standard units to investors.</a:t>
            </a:r>
          </a:p>
          <a:p>
            <a:pPr marL="342900" indent="-342900" algn="just">
              <a:buFont typeface="Arial" panose="020B0604020202020204" pitchFamily="34" charset="0"/>
              <a:buChar char="•"/>
            </a:pPr>
            <a:r>
              <a:rPr lang="en-IN" sz="2000" b="0" i="0" dirty="0">
                <a:solidFill>
                  <a:srgbClr val="323232"/>
                </a:solidFill>
                <a:effectLst/>
                <a:latin typeface="Cabin"/>
              </a:rPr>
              <a:t>Digitization of assets is a process in which the rights to an asset are converted into a digital token on a blockchain. Ownership rights are transmitted and traded on a digital platform, and the real-world assets on the blockchain are represented by digital tokens.</a:t>
            </a:r>
            <a:endParaRPr lang="en-IN" sz="2000" dirty="0">
              <a:latin typeface="Cabin"/>
            </a:endParaRPr>
          </a:p>
        </p:txBody>
      </p:sp>
      <p:sp>
        <p:nvSpPr>
          <p:cNvPr id="2" name="TextBox 1">
            <a:extLst>
              <a:ext uri="{FF2B5EF4-FFF2-40B4-BE49-F238E27FC236}">
                <a16:creationId xmlns:a16="http://schemas.microsoft.com/office/drawing/2014/main" id="{F12629EE-E6FF-3223-857F-2BAD013B03C5}"/>
              </a:ext>
            </a:extLst>
          </p:cNvPr>
          <p:cNvSpPr txBox="1"/>
          <p:nvPr/>
        </p:nvSpPr>
        <p:spPr>
          <a:xfrm>
            <a:off x="0" y="-21022"/>
            <a:ext cx="12192000" cy="954107"/>
          </a:xfrm>
          <a:prstGeom prst="rect">
            <a:avLst/>
          </a:prstGeom>
          <a:noFill/>
        </p:spPr>
        <p:txBody>
          <a:bodyPr wrap="square" rtlCol="0">
            <a:spAutoFit/>
          </a:bodyPr>
          <a:lstStyle/>
          <a:p>
            <a:pPr algn="ctr"/>
            <a:r>
              <a:rPr lang="en-IN" sz="2800" b="0" i="0" dirty="0">
                <a:solidFill>
                  <a:schemeClr val="accent5">
                    <a:lumMod val="75000"/>
                  </a:schemeClr>
                </a:solidFill>
                <a:effectLst/>
                <a:latin typeface="Cabin"/>
              </a:rPr>
              <a:t>The digitization of real-world assets </a:t>
            </a:r>
          </a:p>
          <a:p>
            <a:pPr algn="ctr"/>
            <a:r>
              <a:rPr lang="en-IN" sz="2800" b="0" i="0" dirty="0">
                <a:solidFill>
                  <a:schemeClr val="accent5">
                    <a:lumMod val="75000"/>
                  </a:schemeClr>
                </a:solidFill>
                <a:effectLst/>
                <a:latin typeface="Cabin"/>
              </a:rPr>
              <a:t>into tokens on the blockchain</a:t>
            </a:r>
            <a:endParaRPr lang="en-IN" sz="2800" dirty="0">
              <a:solidFill>
                <a:schemeClr val="accent5">
                  <a:lumMod val="75000"/>
                </a:schemeClr>
              </a:solidFill>
              <a:latin typeface="Cabin"/>
            </a:endParaRPr>
          </a:p>
        </p:txBody>
      </p:sp>
    </p:spTree>
    <p:extLst>
      <p:ext uri="{BB962C8B-B14F-4D97-AF65-F5344CB8AC3E}">
        <p14:creationId xmlns:p14="http://schemas.microsoft.com/office/powerpoint/2010/main" val="100511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895B1B-0892-AA66-3012-41DF4B45BDA1}"/>
              </a:ext>
            </a:extLst>
          </p:cNvPr>
          <p:cNvSpPr>
            <a:spLocks noGrp="1"/>
          </p:cNvSpPr>
          <p:nvPr>
            <p:ph type="subTitle" idx="1"/>
          </p:nvPr>
        </p:nvSpPr>
        <p:spPr>
          <a:xfrm>
            <a:off x="470459" y="655647"/>
            <a:ext cx="11230055" cy="5912069"/>
          </a:xfrm>
        </p:spPr>
        <p:txBody>
          <a:bodyPr>
            <a:normAutofit lnSpcReduction="10000"/>
          </a:bodyPr>
          <a:lstStyle/>
          <a:p>
            <a:pPr marL="342900" indent="-342900" algn="just" fontAlgn="base">
              <a:buFont typeface="Arial" panose="020B0604020202020204" pitchFamily="34" charset="0"/>
              <a:buChar char="•"/>
            </a:pPr>
            <a:r>
              <a:rPr lang="en-IN" sz="2000" b="0" i="0" dirty="0">
                <a:effectLst/>
                <a:latin typeface="Cabin"/>
              </a:rPr>
              <a:t>A non-Fungible Token or NFT marketplace is a marketplace that functions as a public Blockchain platform. However, this platform is gaining traction and driving developers and businesses to construct a marketplace, despite being in its nascent stage. </a:t>
            </a:r>
          </a:p>
          <a:p>
            <a:pPr marL="342900" indent="-342900" algn="just" fontAlgn="base">
              <a:buFont typeface="Arial" panose="020B0604020202020204" pitchFamily="34" charset="0"/>
              <a:buChar char="•"/>
            </a:pPr>
            <a:r>
              <a:rPr lang="en-IN" sz="2000" b="0" i="0" dirty="0">
                <a:effectLst/>
                <a:latin typeface="Cabin"/>
              </a:rPr>
              <a:t>Online marketplaces for digital assets are the recent talk of the fintech town. But, of course, you have to build your own marketplace if you are planning to set foot in the digital market. The words </a:t>
            </a:r>
            <a:r>
              <a:rPr lang="en-IN" sz="2000" dirty="0">
                <a:latin typeface="Cabin"/>
              </a:rPr>
              <a:t>cryptocurrency trading</a:t>
            </a:r>
            <a:r>
              <a:rPr lang="en-IN" sz="2000" b="0" i="0" dirty="0">
                <a:effectLst/>
                <a:latin typeface="Cabin"/>
              </a:rPr>
              <a:t> and </a:t>
            </a:r>
            <a:r>
              <a:rPr lang="en-IN" sz="2000" dirty="0">
                <a:latin typeface="Cabin"/>
              </a:rPr>
              <a:t>blockchain technology</a:t>
            </a:r>
            <a:r>
              <a:rPr lang="en-IN" sz="2000" b="0" i="0" dirty="0">
                <a:effectLst/>
                <a:latin typeface="Cabin"/>
              </a:rPr>
              <a:t> are no longer unknown, and many people trade goods on several marketplaces. </a:t>
            </a:r>
          </a:p>
          <a:p>
            <a:pPr marL="342900" indent="-342900" algn="just" fontAlgn="base">
              <a:buFont typeface="Arial" panose="020B0604020202020204" pitchFamily="34" charset="0"/>
              <a:buChar char="•"/>
            </a:pPr>
            <a:r>
              <a:rPr lang="en-IN" sz="2000" b="0" i="0" dirty="0">
                <a:effectLst/>
                <a:latin typeface="Cabin"/>
              </a:rPr>
              <a:t>Proponents of NFTs claim that NFTs provide a public </a:t>
            </a:r>
            <a:r>
              <a:rPr lang="en-IN" sz="2000" dirty="0">
                <a:latin typeface="Cabin"/>
              </a:rPr>
              <a:t>certificate of authenticity</a:t>
            </a:r>
            <a:r>
              <a:rPr lang="en-IN" sz="2000" b="0" i="0" dirty="0">
                <a:effectLst/>
                <a:latin typeface="Cabin"/>
              </a:rPr>
              <a:t> or </a:t>
            </a:r>
            <a:r>
              <a:rPr lang="en-IN" sz="2000" dirty="0">
                <a:latin typeface="Cabin"/>
              </a:rPr>
              <a:t>proof of ownership</a:t>
            </a:r>
            <a:r>
              <a:rPr lang="en-IN" sz="2000" b="0" i="0" dirty="0">
                <a:effectLst/>
                <a:latin typeface="Cabin"/>
              </a:rPr>
              <a:t>. The ownership of an NFT as defined by the blockchain has no inherent legal meaning and does not necessarily grant </a:t>
            </a:r>
            <a:r>
              <a:rPr lang="en-IN" sz="2000" dirty="0">
                <a:latin typeface="Cabin"/>
              </a:rPr>
              <a:t>copyright</a:t>
            </a:r>
            <a:r>
              <a:rPr lang="en-IN" sz="2000" b="0" i="0" dirty="0">
                <a:effectLst/>
                <a:latin typeface="Cabin"/>
              </a:rPr>
              <a:t>, </a:t>
            </a:r>
            <a:r>
              <a:rPr lang="en-IN" sz="2000" dirty="0">
                <a:latin typeface="Cabin"/>
              </a:rPr>
              <a:t>intellectual property</a:t>
            </a:r>
            <a:r>
              <a:rPr lang="en-IN" sz="2000" b="0" i="0" dirty="0">
                <a:effectLst/>
                <a:latin typeface="Cabin"/>
              </a:rPr>
              <a:t> rights, or other legal rights over its associated digital file. </a:t>
            </a:r>
          </a:p>
          <a:p>
            <a:pPr algn="just" fontAlgn="base"/>
            <a:r>
              <a:rPr lang="en-IN" sz="2000" b="1" i="0" dirty="0">
                <a:solidFill>
                  <a:srgbClr val="000000"/>
                </a:solidFill>
                <a:effectLst/>
                <a:latin typeface="Cabin"/>
              </a:rPr>
              <a:t>Conceptualizing NFT marketplace</a:t>
            </a:r>
          </a:p>
          <a:p>
            <a:pPr marL="342900" indent="-342900" algn="just" fontAlgn="base">
              <a:buFont typeface="Arial" panose="020B0604020202020204" pitchFamily="34" charset="0"/>
              <a:buChar char="•"/>
            </a:pPr>
            <a:r>
              <a:rPr lang="en-IN" sz="2000" b="0" i="0" dirty="0">
                <a:solidFill>
                  <a:srgbClr val="000000"/>
                </a:solidFill>
                <a:effectLst/>
                <a:latin typeface="Cabin"/>
              </a:rPr>
              <a:t>It is a platform that makes it simple to store and sell NFTs. These tokens are generally available for purchase or auction at a set price. To use an NFT marketplace, you will need a </a:t>
            </a:r>
            <a:r>
              <a:rPr lang="en-IN" sz="2000" dirty="0">
                <a:solidFill>
                  <a:srgbClr val="000000"/>
                </a:solidFill>
                <a:latin typeface="Cabin"/>
              </a:rPr>
              <a:t>crypto wallet</a:t>
            </a:r>
            <a:r>
              <a:rPr lang="en-IN" sz="2000" b="0" i="0" dirty="0">
                <a:solidFill>
                  <a:srgbClr val="000000"/>
                </a:solidFill>
                <a:effectLst/>
                <a:latin typeface="Cabin"/>
              </a:rPr>
              <a:t> to store and trade your </a:t>
            </a:r>
            <a:r>
              <a:rPr lang="en-IN" sz="2000" dirty="0">
                <a:solidFill>
                  <a:srgbClr val="000000"/>
                </a:solidFill>
                <a:latin typeface="Cabin"/>
              </a:rPr>
              <a:t>best NFT tokens</a:t>
            </a:r>
            <a:r>
              <a:rPr lang="en-IN" sz="2000" b="0" i="0" dirty="0">
                <a:solidFill>
                  <a:srgbClr val="000000"/>
                </a:solidFill>
                <a:effectLst/>
                <a:latin typeface="Cabin"/>
              </a:rPr>
              <a:t>.</a:t>
            </a:r>
          </a:p>
          <a:p>
            <a:pPr marL="342900" indent="-342900" algn="just" fontAlgn="base">
              <a:buFont typeface="Arial" panose="020B0604020202020204" pitchFamily="34" charset="0"/>
              <a:buChar char="•"/>
            </a:pPr>
            <a:r>
              <a:rPr lang="en-IN" sz="2000" b="0" i="0" dirty="0">
                <a:solidFill>
                  <a:srgbClr val="000000"/>
                </a:solidFill>
                <a:effectLst/>
                <a:latin typeface="Cabin"/>
              </a:rPr>
              <a:t>Users have to create an account, upload digital artwork, and sell their work on the marketplace. In general, specialized marketplaces are more popular than conventional ones because they include everything a client would require—specialized marketplaces’ expertise in promoting online artworks and concentrating on specific target audiences.</a:t>
            </a:r>
          </a:p>
          <a:p>
            <a:pPr algn="just" fontAlgn="base"/>
            <a:endParaRPr lang="en-IN" sz="1600" b="0" i="0" dirty="0">
              <a:solidFill>
                <a:srgbClr val="000000"/>
              </a:solidFill>
              <a:effectLst/>
              <a:latin typeface="Roboto" panose="02000000000000000000" pitchFamily="2" charset="0"/>
            </a:endParaRPr>
          </a:p>
          <a:p>
            <a:pPr algn="just"/>
            <a:endParaRPr lang="en-US" sz="2200" dirty="0"/>
          </a:p>
        </p:txBody>
      </p:sp>
      <p:sp>
        <p:nvSpPr>
          <p:cNvPr id="2" name="TextBox 1">
            <a:extLst>
              <a:ext uri="{FF2B5EF4-FFF2-40B4-BE49-F238E27FC236}">
                <a16:creationId xmlns:a16="http://schemas.microsoft.com/office/drawing/2014/main" id="{9142F9AE-9E86-92F9-A59E-AD3CB312CF00}"/>
              </a:ext>
            </a:extLst>
          </p:cNvPr>
          <p:cNvSpPr txBox="1"/>
          <p:nvPr/>
        </p:nvSpPr>
        <p:spPr>
          <a:xfrm>
            <a:off x="-10512" y="27271"/>
            <a:ext cx="12191999" cy="954107"/>
          </a:xfrm>
          <a:prstGeom prst="rect">
            <a:avLst/>
          </a:prstGeom>
          <a:noFill/>
        </p:spPr>
        <p:txBody>
          <a:bodyPr wrap="square" rtlCol="0">
            <a:spAutoFit/>
          </a:bodyPr>
          <a:lstStyle/>
          <a:p>
            <a:pPr algn="ctr"/>
            <a:r>
              <a:rPr lang="en-US" sz="2800" dirty="0">
                <a:solidFill>
                  <a:schemeClr val="accent5">
                    <a:lumMod val="75000"/>
                  </a:schemeClr>
                </a:solidFill>
              </a:rPr>
              <a:t>What is the NFT Market place</a:t>
            </a:r>
          </a:p>
          <a:p>
            <a:pPr algn="ctr"/>
            <a:endParaRPr lang="en-IN" sz="2800" dirty="0">
              <a:solidFill>
                <a:schemeClr val="accent5">
                  <a:lumMod val="75000"/>
                </a:schemeClr>
              </a:solidFill>
              <a:latin typeface="Cabin"/>
            </a:endParaRPr>
          </a:p>
        </p:txBody>
      </p:sp>
    </p:spTree>
    <p:extLst>
      <p:ext uri="{BB962C8B-B14F-4D97-AF65-F5344CB8AC3E}">
        <p14:creationId xmlns:p14="http://schemas.microsoft.com/office/powerpoint/2010/main" val="2387481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5867</TotalTime>
  <Words>2536</Words>
  <Application>Microsoft Office PowerPoint</Application>
  <PresentationFormat>Widescreen</PresentationFormat>
  <Paragraphs>146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Cabin</vt:lpstr>
      <vt:lpstr>Calibri</vt:lpstr>
      <vt:lpstr>Calibri Light</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Thanking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Biswajit Parija</dc:creator>
  <cp:lastModifiedBy>Biswajit Parija</cp:lastModifiedBy>
  <cp:revision>90</cp:revision>
  <dcterms:created xsi:type="dcterms:W3CDTF">2022-10-16T13:01:20Z</dcterms:created>
  <dcterms:modified xsi:type="dcterms:W3CDTF">2023-06-28T16:03:19Z</dcterms:modified>
</cp:coreProperties>
</file>